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65" r:id="rId2"/>
    <p:sldId id="259" r:id="rId3"/>
    <p:sldId id="283" r:id="rId4"/>
    <p:sldId id="262" r:id="rId5"/>
    <p:sldId id="284" r:id="rId6"/>
    <p:sldId id="266" r:id="rId7"/>
    <p:sldId id="285" r:id="rId8"/>
    <p:sldId id="287" r:id="rId9"/>
    <p:sldId id="286" r:id="rId10"/>
    <p:sldId id="282" r:id="rId11"/>
  </p:sldIdLst>
  <p:sldSz cx="12192000" cy="6858000"/>
  <p:notesSz cx="6858000" cy="9144000"/>
  <p:defaultTextStyle>
    <a:defPPr>
      <a:defRPr lang="ar-S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5FFE5"/>
    <a:srgbClr val="E2F0D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2938" autoAdjust="0"/>
  </p:normalViewPr>
  <p:slideViewPr>
    <p:cSldViewPr snapToGrid="0">
      <p:cViewPr varScale="1">
        <p:scale>
          <a:sx n="63" d="100"/>
          <a:sy n="63" d="100"/>
        </p:scale>
        <p:origin x="804" y="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fld id="{020A9E6F-B3B5-4E4C-9D72-A82B8B36D3DC}" type="datetimeFigureOut">
              <a:rPr lang="ar-SA" smtClean="0"/>
              <a:t>18/10/46</a:t>
            </a:fld>
            <a:endParaRPr lang="ar-S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ar-S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fld id="{B373AC65-0FDB-41FD-95CE-19338C534D0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9556607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7CAF3A-13C2-473E-9C97-8CCEB0D610A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ar-SA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1E68806-C18B-4AE7-8A80-9B567425B54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ar-S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3471C8E-C1BD-4423-B421-C57ED30488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E32E3-561F-4EB8-B326-8493F1AC58AD}" type="datetimeFigureOut">
              <a:rPr lang="ar-SA" smtClean="0"/>
              <a:t>18/10/46</a:t>
            </a:fld>
            <a:endParaRPr lang="ar-S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C1AFF58-3381-4820-A0F1-1ADE468F75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75B7A9-A957-4EFA-BC11-FE5E4C3E1C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C02A7B-16CD-4031-856E-549903F40F4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9328847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70B05E-40DE-4CCC-A4A5-985109A088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ar-S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52CF5B5-075C-4E9D-A6BD-1BD661D1E96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BDCF4F0-BB7B-42A0-8761-DB644C11EC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E32E3-561F-4EB8-B326-8493F1AC58AD}" type="datetimeFigureOut">
              <a:rPr lang="ar-SA" smtClean="0"/>
              <a:t>18/10/46</a:t>
            </a:fld>
            <a:endParaRPr lang="ar-S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83CA4F4-E1CE-4A21-9BB8-253BE76F73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7B9BFB-294B-4D2A-8E61-C0714B2761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C02A7B-16CD-4031-856E-549903F40F4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874413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409702E-B69F-4CDB-B8AB-5769144A56F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ar-S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90934CC-46A2-4B95-89F7-D1B69BDE914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2366C9E-708A-4CD6-B488-DC350E45EA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E32E3-561F-4EB8-B326-8493F1AC58AD}" type="datetimeFigureOut">
              <a:rPr lang="ar-SA" smtClean="0"/>
              <a:t>18/10/46</a:t>
            </a:fld>
            <a:endParaRPr lang="ar-S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39DE9B-C9D7-4117-920B-F9350F7D42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F58496-9955-48A9-8072-11DBD1B2B7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C02A7B-16CD-4031-856E-549903F40F4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3103556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F1D7DB-CF7E-413F-A5B4-55CA69E736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ar-S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97C160-E943-4C02-BDE4-36683E988E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2B8560-DA7C-4738-9AF0-B1BBDE80FA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E32E3-561F-4EB8-B326-8493F1AC58AD}" type="datetimeFigureOut">
              <a:rPr lang="ar-SA" smtClean="0"/>
              <a:t>18/10/46</a:t>
            </a:fld>
            <a:endParaRPr lang="ar-S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1DFE99-BD2E-4742-8BF6-5A77FFE618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B3C1D1-E231-4AF7-9A79-EEAA8F4B3A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C02A7B-16CD-4031-856E-549903F40F4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6912308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488B1B-57F3-42C6-8129-6FE9F14E8D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ar-S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9F6B7E6-1673-44FE-9E84-B464EE45D59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A7DB078-BCE0-4E1D-BDF9-01FF5C25B1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E32E3-561F-4EB8-B326-8493F1AC58AD}" type="datetimeFigureOut">
              <a:rPr lang="ar-SA" smtClean="0"/>
              <a:t>18/10/46</a:t>
            </a:fld>
            <a:endParaRPr lang="ar-S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A90EE7B-F749-411A-9FBB-869B5DE95C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A6F053C-7F9C-4792-AA62-E209BA4EFC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C02A7B-16CD-4031-856E-549903F40F4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6623760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C59361-14E4-44CD-B97D-A3A4A899F1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ar-S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68C981-3A26-4491-AB7A-4053E456B1B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A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404FB9C-5449-4961-BDE1-8AFD1488457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A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02F3722-90C1-4FBA-B473-4A40380687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E32E3-561F-4EB8-B326-8493F1AC58AD}" type="datetimeFigureOut">
              <a:rPr lang="ar-SA" smtClean="0"/>
              <a:t>18/10/46</a:t>
            </a:fld>
            <a:endParaRPr lang="ar-S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AD06524-0434-4AD1-8D91-6EAE706016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E99D980-44CF-4154-894A-FA1EA4FC64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C02A7B-16CD-4031-856E-549903F40F4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0851298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B0943B-14AC-4EFA-934F-FB1ABADB05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ar-S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33A7C18-5C7B-458F-A26D-9BDD5B4D519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D153FBD-06AF-45F5-985D-32A1F840855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A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63627BE-08BE-4F4F-B8CD-1CBF9963364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5F445A3-351F-4BF9-9ADC-77753982A63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A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B227814-7BF8-4B91-A8EE-F05A7A3840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E32E3-561F-4EB8-B326-8493F1AC58AD}" type="datetimeFigureOut">
              <a:rPr lang="ar-SA" smtClean="0"/>
              <a:t>18/10/46</a:t>
            </a:fld>
            <a:endParaRPr lang="ar-SA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4B1EF63-131B-454D-91D2-C38D57BA6E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5BCDA8E-DB64-4700-A199-6C6159D2B5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C02A7B-16CD-4031-856E-549903F40F4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6774569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89002C-E770-4336-8E72-73530E5375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ar-SA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3CD5EF2-5623-4EAA-BA85-C920843834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E32E3-561F-4EB8-B326-8493F1AC58AD}" type="datetimeFigureOut">
              <a:rPr lang="ar-SA" smtClean="0"/>
              <a:t>18/10/46</a:t>
            </a:fld>
            <a:endParaRPr lang="ar-SA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995760D-8312-4780-B1F1-151B78543C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68D100C-C7AA-40FA-A28A-77A96E14A3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C02A7B-16CD-4031-856E-549903F40F4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5865110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6DDE93A-A56A-4D32-A79A-8E6E481205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E32E3-561F-4EB8-B326-8493F1AC58AD}" type="datetimeFigureOut">
              <a:rPr lang="ar-SA" smtClean="0"/>
              <a:t>18/10/46</a:t>
            </a:fld>
            <a:endParaRPr lang="ar-SA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163C6C9-E705-4D03-9583-11E633E77B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917DA7D-B4C6-4883-B7A1-9CD7C6B5B8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C02A7B-16CD-4031-856E-549903F40F4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7807075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018C08-8482-4ECB-9F1A-3E03FA2550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ar-S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835E59-292A-4EF6-A1B8-D314D1317B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25378D6-5E00-405B-A2CC-9676F9C43D3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F9E13D1-C7EB-4963-883F-C2F6305528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E32E3-561F-4EB8-B326-8493F1AC58AD}" type="datetimeFigureOut">
              <a:rPr lang="ar-SA" smtClean="0"/>
              <a:t>18/10/46</a:t>
            </a:fld>
            <a:endParaRPr lang="ar-S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14669A4-906C-4AA8-B27E-D0C2578BA8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0B4ED12-046D-4695-9AB6-965684811C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C02A7B-16CD-4031-856E-549903F40F4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6516429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71BECD-D52B-49E7-8BE7-67316A4258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ar-SA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CCB8122-11E5-440C-AD1F-A448966E39D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F4EA1C9-4B27-42DC-A990-3944CF1A521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0652A61-8579-466D-A05C-2E647979FD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E32E3-561F-4EB8-B326-8493F1AC58AD}" type="datetimeFigureOut">
              <a:rPr lang="ar-SA" smtClean="0"/>
              <a:t>18/10/46</a:t>
            </a:fld>
            <a:endParaRPr lang="ar-S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3929027-F23A-420F-8940-BF0F0667D7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C0BE5A3-4903-42D4-85AB-BF0AE5916B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C02A7B-16CD-4031-856E-549903F40F4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9134796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2E7F258-8C2C-468D-8DFA-233EA20757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ar-S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ED43C4D-0149-4409-A658-73BF98B8AF9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7B60A6-E092-4F2C-83C1-8667816EBD6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8E32E3-561F-4EB8-B326-8493F1AC58AD}" type="datetimeFigureOut">
              <a:rPr lang="ar-SA" smtClean="0"/>
              <a:t>18/10/46</a:t>
            </a:fld>
            <a:endParaRPr lang="ar-S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4147F76-E74E-41CC-8B0E-F1297F22957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CF5A4F1-9C32-4C14-9B19-35016D84D67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C02A7B-16CD-4031-856E-549903F40F4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2859031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39E653-F539-4FED-B807-237ABAF0529B}"/>
              </a:ext>
            </a:extLst>
          </p:cNvPr>
          <p:cNvSpPr txBox="1">
            <a:spLocks/>
          </p:cNvSpPr>
          <p:nvPr/>
        </p:nvSpPr>
        <p:spPr>
          <a:xfrm>
            <a:off x="813816" y="438912"/>
            <a:ext cx="10564368" cy="27432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>
              <a:lnSpc>
                <a:spcPct val="150000"/>
              </a:lnSpc>
            </a:pPr>
            <a:r>
              <a:rPr lang="ar-SA" sz="6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تدريبات تحصيلي </a:t>
            </a:r>
            <a:r>
              <a:rPr lang="ar-SA" sz="60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مادة أحياء2-1</a:t>
            </a:r>
            <a:endParaRPr lang="ar-SA" sz="6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r">
              <a:lnSpc>
                <a:spcPct val="100000"/>
              </a:lnSpc>
            </a:pPr>
            <a:r>
              <a:rPr lang="ar-SA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                                                ( الفصل  1 )</a:t>
            </a:r>
            <a:r>
              <a:rPr lang="en-US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 </a:t>
            </a:r>
            <a:endParaRPr lang="ar-SA" sz="18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r">
              <a:lnSpc>
                <a:spcPct val="150000"/>
              </a:lnSpc>
            </a:pPr>
            <a:r>
              <a:rPr lang="ar-SA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      أ / أسماء الباحسين</a:t>
            </a:r>
            <a:endParaRPr lang="en-US" sz="3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2050" name="Picture 2" descr="Biology - Things We Don't Know">
            <a:extLst>
              <a:ext uri="{FF2B5EF4-FFF2-40B4-BE49-F238E27FC236}">
                <a16:creationId xmlns:a16="http://schemas.microsoft.com/office/drawing/2014/main" id="{4EACA2B2-CC2F-4FA2-B06E-08EDB4DAD9F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062" b="10534"/>
          <a:stretch/>
        </p:blipFill>
        <p:spPr bwMode="auto">
          <a:xfrm>
            <a:off x="2103120" y="3429000"/>
            <a:ext cx="7985760" cy="30906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Biology icon">
            <a:extLst>
              <a:ext uri="{FF2B5EF4-FFF2-40B4-BE49-F238E27FC236}">
                <a16:creationId xmlns:a16="http://schemas.microsoft.com/office/drawing/2014/main" id="{16720585-EE5B-4B6D-9253-1C81569B6ED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7848" y="2214372"/>
            <a:ext cx="1935480" cy="19354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6" name="Picture 8" descr="Cell, science, biology, research icon">
            <a:extLst>
              <a:ext uri="{FF2B5EF4-FFF2-40B4-BE49-F238E27FC236}">
                <a16:creationId xmlns:a16="http://schemas.microsoft.com/office/drawing/2014/main" id="{46A34C71-4D46-4140-A689-3C09DCC6B47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48672" y="2337816"/>
            <a:ext cx="1935480" cy="19354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66" name="Picture 18" descr="Energy Appraiser Certification- Exam Icon - NIA">
            <a:extLst>
              <a:ext uri="{FF2B5EF4-FFF2-40B4-BE49-F238E27FC236}">
                <a16:creationId xmlns:a16="http://schemas.microsoft.com/office/drawing/2014/main" id="{BA3599C3-4E0D-4432-9085-5066252EA4E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912" y="4750880"/>
            <a:ext cx="1668208" cy="16682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A5D1C6C1-9562-4D47-AFE9-FCADB5C7175B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28338" y="4750880"/>
            <a:ext cx="1428750" cy="1581912"/>
          </a:xfrm>
          <a:prstGeom prst="rect">
            <a:avLst/>
          </a:prstGeom>
        </p:spPr>
      </p:pic>
      <p:pic>
        <p:nvPicPr>
          <p:cNvPr id="1026" name="Picture 2" descr="صور شعار وزارة التعليم 1441 - موقع المحيط">
            <a:extLst>
              <a:ext uri="{FF2B5EF4-FFF2-40B4-BE49-F238E27FC236}">
                <a16:creationId xmlns:a16="http://schemas.microsoft.com/office/drawing/2014/main" id="{C31E54AC-9822-4EB5-8070-14E0FBB87FE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467" t="11111" r="14876" b="19013"/>
          <a:stretch/>
        </p:blipFill>
        <p:spPr bwMode="auto">
          <a:xfrm>
            <a:off x="863936" y="488112"/>
            <a:ext cx="1413258" cy="973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2551389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41911AE3-6451-40B5-AE04-3122D5BFE407}"/>
              </a:ext>
            </a:extLst>
          </p:cNvPr>
          <p:cNvSpPr txBox="1"/>
          <p:nvPr/>
        </p:nvSpPr>
        <p:spPr>
          <a:xfrm>
            <a:off x="2414016" y="2286000"/>
            <a:ext cx="7673896" cy="707886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ar-SA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انتهت الأسئلة .. مع تمنياتي للجميع بالتوفيق 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287B000-0369-404E-98BC-1FF2491AC31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22374" y="3666744"/>
            <a:ext cx="1035388" cy="1905622"/>
          </a:xfrm>
          <a:prstGeom prst="rect">
            <a:avLst/>
          </a:prstGeom>
        </p:spPr>
      </p:pic>
      <p:pic>
        <p:nvPicPr>
          <p:cNvPr id="5" name="Picture 2" descr="صور شعار وزارة التعليم 1441 - موقع المحيط">
            <a:extLst>
              <a:ext uri="{FF2B5EF4-FFF2-40B4-BE49-F238E27FC236}">
                <a16:creationId xmlns:a16="http://schemas.microsoft.com/office/drawing/2014/main" id="{7866E97E-1C45-46CB-8847-EEBB28E42CB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467" t="11111" r="14876" b="19013"/>
          <a:stretch/>
        </p:blipFill>
        <p:spPr bwMode="auto">
          <a:xfrm>
            <a:off x="5220071" y="195989"/>
            <a:ext cx="1756462" cy="12093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مربع نص 2">
            <a:extLst>
              <a:ext uri="{FF2B5EF4-FFF2-40B4-BE49-F238E27FC236}">
                <a16:creationId xmlns:a16="http://schemas.microsoft.com/office/drawing/2014/main" id="{EC48CB79-D559-4357-8E8A-3A47D39EF1A3}"/>
              </a:ext>
            </a:extLst>
          </p:cNvPr>
          <p:cNvSpPr txBox="1"/>
          <p:nvPr/>
        </p:nvSpPr>
        <p:spPr>
          <a:xfrm>
            <a:off x="8663485" y="858046"/>
            <a:ext cx="2410915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متوسطة و ثانوية </a:t>
            </a:r>
            <a:r>
              <a:rPr lang="ar-SA" sz="2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الداهنة</a:t>
            </a:r>
            <a:endParaRPr lang="ar-SA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مربع نص 5">
            <a:extLst>
              <a:ext uri="{FF2B5EF4-FFF2-40B4-BE49-F238E27FC236}">
                <a16:creationId xmlns:a16="http://schemas.microsoft.com/office/drawing/2014/main" id="{64616D85-E62F-4DDE-8CE7-7D940D5D73CB}"/>
              </a:ext>
            </a:extLst>
          </p:cNvPr>
          <p:cNvSpPr txBox="1"/>
          <p:nvPr/>
        </p:nvSpPr>
        <p:spPr>
          <a:xfrm>
            <a:off x="8882454" y="340702"/>
            <a:ext cx="2410915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إدارة التعليم بشقراء</a:t>
            </a:r>
          </a:p>
        </p:txBody>
      </p:sp>
      <p:sp>
        <p:nvSpPr>
          <p:cNvPr id="7" name="مربع نص 6">
            <a:extLst>
              <a:ext uri="{FF2B5EF4-FFF2-40B4-BE49-F238E27FC236}">
                <a16:creationId xmlns:a16="http://schemas.microsoft.com/office/drawing/2014/main" id="{24DEB5D5-817C-4FAA-B352-04523ABEA055}"/>
              </a:ext>
            </a:extLst>
          </p:cNvPr>
          <p:cNvSpPr txBox="1"/>
          <p:nvPr/>
        </p:nvSpPr>
        <p:spPr>
          <a:xfrm>
            <a:off x="891083" y="5954980"/>
            <a:ext cx="2410915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أ / أسماء الباحسين</a:t>
            </a:r>
          </a:p>
        </p:txBody>
      </p:sp>
    </p:spTree>
    <p:extLst>
      <p:ext uri="{BB962C8B-B14F-4D97-AF65-F5344CB8AC3E}">
        <p14:creationId xmlns:p14="http://schemas.microsoft.com/office/powerpoint/2010/main" val="6562879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السؤال">
            <a:extLst>
              <a:ext uri="{FF2B5EF4-FFF2-40B4-BE49-F238E27FC236}">
                <a16:creationId xmlns:a16="http://schemas.microsoft.com/office/drawing/2014/main" id="{08E6919C-8B25-421D-AFE7-AE1544B18BF2}"/>
              </a:ext>
            </a:extLst>
          </p:cNvPr>
          <p:cNvSpPr/>
          <p:nvPr/>
        </p:nvSpPr>
        <p:spPr>
          <a:xfrm>
            <a:off x="287866" y="506812"/>
            <a:ext cx="11599333" cy="128995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اكتشف سعد في أثناء مشاركته في بحث حول البرك الناتجة عن المد والجزر خلال إقامة المخيم الصيفي مخلوقا شوكي الجلد , فأي مما يأتي وجده سعد ؟</a:t>
            </a:r>
          </a:p>
        </p:txBody>
      </p:sp>
      <p:sp>
        <p:nvSpPr>
          <p:cNvPr id="5" name="صحيح">
            <a:extLst>
              <a:ext uri="{FF2B5EF4-FFF2-40B4-BE49-F238E27FC236}">
                <a16:creationId xmlns:a16="http://schemas.microsoft.com/office/drawing/2014/main" id="{080C969E-AC52-4FE2-A092-EA788D369D98}"/>
              </a:ext>
            </a:extLst>
          </p:cNvPr>
          <p:cNvSpPr/>
          <p:nvPr/>
        </p:nvSpPr>
        <p:spPr>
          <a:xfrm>
            <a:off x="3801836" y="2198916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قنفذ البحر</a:t>
            </a:r>
          </a:p>
        </p:txBody>
      </p:sp>
      <p:sp>
        <p:nvSpPr>
          <p:cNvPr id="11" name="خطأ 1">
            <a:extLst>
              <a:ext uri="{FF2B5EF4-FFF2-40B4-BE49-F238E27FC236}">
                <a16:creationId xmlns:a16="http://schemas.microsoft.com/office/drawing/2014/main" id="{2286935C-B323-4B08-812E-502DBA7A2421}"/>
              </a:ext>
            </a:extLst>
          </p:cNvPr>
          <p:cNvSpPr/>
          <p:nvPr/>
        </p:nvSpPr>
        <p:spPr>
          <a:xfrm>
            <a:off x="3801836" y="5189435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إسفنج</a:t>
            </a:r>
          </a:p>
        </p:txBody>
      </p:sp>
      <p:sp>
        <p:nvSpPr>
          <p:cNvPr id="13" name="خطأ 2">
            <a:extLst>
              <a:ext uri="{FF2B5EF4-FFF2-40B4-BE49-F238E27FC236}">
                <a16:creationId xmlns:a16="http://schemas.microsoft.com/office/drawing/2014/main" id="{0958A697-EE75-42E3-89EA-5156BD87C883}"/>
              </a:ext>
            </a:extLst>
          </p:cNvPr>
          <p:cNvSpPr/>
          <p:nvPr/>
        </p:nvSpPr>
        <p:spPr>
          <a:xfrm>
            <a:off x="3801836" y="3196257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جراد البحر</a:t>
            </a:r>
          </a:p>
        </p:txBody>
      </p:sp>
      <p:sp>
        <p:nvSpPr>
          <p:cNvPr id="14" name="التالي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37859889-226B-478D-94C0-C66E085AD60C}"/>
              </a:ext>
            </a:extLst>
          </p:cNvPr>
          <p:cNvSpPr/>
          <p:nvPr/>
        </p:nvSpPr>
        <p:spPr>
          <a:xfrm>
            <a:off x="10342844" y="5939512"/>
            <a:ext cx="978408" cy="534439"/>
          </a:xfrm>
          <a:prstGeom prst="rightArrow">
            <a:avLst/>
          </a:prstGeom>
          <a:solidFill>
            <a:srgbClr val="FFFF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sz="2400" dirty="0">
              <a:solidFill>
                <a:schemeClr val="tx1"/>
              </a:solidFill>
            </a:endParaRPr>
          </a:p>
        </p:txBody>
      </p:sp>
      <p:sp>
        <p:nvSpPr>
          <p:cNvPr id="7" name="خطأ 1">
            <a:extLst>
              <a:ext uri="{FF2B5EF4-FFF2-40B4-BE49-F238E27FC236}">
                <a16:creationId xmlns:a16="http://schemas.microsoft.com/office/drawing/2014/main" id="{BB4897DF-DE29-4753-B20A-6821D77BB464}"/>
              </a:ext>
            </a:extLst>
          </p:cNvPr>
          <p:cNvSpPr/>
          <p:nvPr/>
        </p:nvSpPr>
        <p:spPr>
          <a:xfrm>
            <a:off x="3801836" y="4193598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سرطان البحر</a:t>
            </a:r>
          </a:p>
        </p:txBody>
      </p:sp>
      <p:pic>
        <p:nvPicPr>
          <p:cNvPr id="2" name="Picture 18" descr="Energy Appraiser Certification- Exam Icon - NIA">
            <a:extLst>
              <a:ext uri="{FF2B5EF4-FFF2-40B4-BE49-F238E27FC236}">
                <a16:creationId xmlns:a16="http://schemas.microsoft.com/office/drawing/2014/main" id="{7A6FEAB6-2C0D-4D58-A589-00F02DA7351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912" y="4750880"/>
            <a:ext cx="1668208" cy="16682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084919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B050"/>
                                      </p:to>
                                    </p:animClr>
                                    <p:set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>
                      <p:stCondLst>
                        <p:cond delay="0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28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" fill="hold">
                      <p:stCondLst>
                        <p:cond delay="0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3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السؤال">
            <a:extLst>
              <a:ext uri="{FF2B5EF4-FFF2-40B4-BE49-F238E27FC236}">
                <a16:creationId xmlns:a16="http://schemas.microsoft.com/office/drawing/2014/main" id="{08E6919C-8B25-421D-AFE7-AE1544B18BF2}"/>
              </a:ext>
            </a:extLst>
          </p:cNvPr>
          <p:cNvSpPr/>
          <p:nvPr/>
        </p:nvSpPr>
        <p:spPr>
          <a:xfrm>
            <a:off x="1195492" y="573874"/>
            <a:ext cx="9784079" cy="128995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أثبتت الدراسات أن الحياة ظهرت أولا في البحار </a:t>
            </a:r>
          </a:p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بالاعتماد على وجود أحافير ...</a:t>
            </a:r>
          </a:p>
        </p:txBody>
      </p:sp>
      <p:sp>
        <p:nvSpPr>
          <p:cNvPr id="5" name="صحيح">
            <a:extLst>
              <a:ext uri="{FF2B5EF4-FFF2-40B4-BE49-F238E27FC236}">
                <a16:creationId xmlns:a16="http://schemas.microsoft.com/office/drawing/2014/main" id="{080C969E-AC52-4FE2-A092-EA788D369D98}"/>
              </a:ext>
            </a:extLst>
          </p:cNvPr>
          <p:cNvSpPr/>
          <p:nvPr/>
        </p:nvSpPr>
        <p:spPr>
          <a:xfrm>
            <a:off x="3801836" y="3214249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لشوكيات الجلد</a:t>
            </a:r>
          </a:p>
        </p:txBody>
      </p:sp>
      <p:sp>
        <p:nvSpPr>
          <p:cNvPr id="11" name="خطأ 1">
            <a:extLst>
              <a:ext uri="{FF2B5EF4-FFF2-40B4-BE49-F238E27FC236}">
                <a16:creationId xmlns:a16="http://schemas.microsoft.com/office/drawing/2014/main" id="{2286935C-B323-4B08-812E-502DBA7A2421}"/>
              </a:ext>
            </a:extLst>
          </p:cNvPr>
          <p:cNvSpPr/>
          <p:nvPr/>
        </p:nvSpPr>
        <p:spPr>
          <a:xfrm>
            <a:off x="3801836" y="5189435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للديدان قليلة الأشواك</a:t>
            </a:r>
          </a:p>
        </p:txBody>
      </p:sp>
      <p:sp>
        <p:nvSpPr>
          <p:cNvPr id="13" name="خطأ 2">
            <a:extLst>
              <a:ext uri="{FF2B5EF4-FFF2-40B4-BE49-F238E27FC236}">
                <a16:creationId xmlns:a16="http://schemas.microsoft.com/office/drawing/2014/main" id="{0958A697-EE75-42E3-89EA-5156BD87C883}"/>
              </a:ext>
            </a:extLst>
          </p:cNvPr>
          <p:cNvSpPr/>
          <p:nvPr/>
        </p:nvSpPr>
        <p:spPr>
          <a:xfrm>
            <a:off x="3793368" y="2198861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للحشرات</a:t>
            </a:r>
          </a:p>
        </p:txBody>
      </p:sp>
      <p:sp>
        <p:nvSpPr>
          <p:cNvPr id="14" name="التالي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37859889-226B-478D-94C0-C66E085AD60C}"/>
              </a:ext>
            </a:extLst>
          </p:cNvPr>
          <p:cNvSpPr/>
          <p:nvPr/>
        </p:nvSpPr>
        <p:spPr>
          <a:xfrm>
            <a:off x="10342844" y="5939512"/>
            <a:ext cx="978408" cy="534439"/>
          </a:xfrm>
          <a:prstGeom prst="rightArrow">
            <a:avLst/>
          </a:prstGeom>
          <a:solidFill>
            <a:srgbClr val="FFFF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sz="2400" dirty="0">
              <a:solidFill>
                <a:schemeClr val="tx1"/>
              </a:solidFill>
            </a:endParaRPr>
          </a:p>
        </p:txBody>
      </p:sp>
      <p:sp>
        <p:nvSpPr>
          <p:cNvPr id="7" name="خطأ 1">
            <a:extLst>
              <a:ext uri="{FF2B5EF4-FFF2-40B4-BE49-F238E27FC236}">
                <a16:creationId xmlns:a16="http://schemas.microsoft.com/office/drawing/2014/main" id="{BB4897DF-DE29-4753-B20A-6821D77BB464}"/>
              </a:ext>
            </a:extLst>
          </p:cNvPr>
          <p:cNvSpPr/>
          <p:nvPr/>
        </p:nvSpPr>
        <p:spPr>
          <a:xfrm>
            <a:off x="3801836" y="4193598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للديدان </a:t>
            </a:r>
            <a:r>
              <a:rPr lang="ar-SA" sz="36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الخطافية</a:t>
            </a:r>
            <a:endParaRPr lang="ar-SA" sz="36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2" name="Picture 18" descr="Energy Appraiser Certification- Exam Icon - NIA">
            <a:extLst>
              <a:ext uri="{FF2B5EF4-FFF2-40B4-BE49-F238E27FC236}">
                <a16:creationId xmlns:a16="http://schemas.microsoft.com/office/drawing/2014/main" id="{7A6FEAB6-2C0D-4D58-A589-00F02DA7351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912" y="4750880"/>
            <a:ext cx="1668208" cy="16682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379320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B050"/>
                                      </p:to>
                                    </p:animClr>
                                    <p:set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>
                      <p:stCondLst>
                        <p:cond delay="0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28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" fill="hold">
                      <p:stCondLst>
                        <p:cond delay="0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3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السؤال">
            <a:extLst>
              <a:ext uri="{FF2B5EF4-FFF2-40B4-BE49-F238E27FC236}">
                <a16:creationId xmlns:a16="http://schemas.microsoft.com/office/drawing/2014/main" id="{08E6919C-8B25-421D-AFE7-AE1544B18BF2}"/>
              </a:ext>
            </a:extLst>
          </p:cNvPr>
          <p:cNvSpPr/>
          <p:nvPr/>
        </p:nvSpPr>
        <p:spPr>
          <a:xfrm>
            <a:off x="2277588" y="605734"/>
            <a:ext cx="7636824" cy="128995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توجد في جميع أجنة الحبليات , تحوي شقوقا تفتح للخارج في الحبليات المائية</a:t>
            </a:r>
          </a:p>
        </p:txBody>
      </p:sp>
      <p:sp>
        <p:nvSpPr>
          <p:cNvPr id="5" name="صحيح">
            <a:extLst>
              <a:ext uri="{FF2B5EF4-FFF2-40B4-BE49-F238E27FC236}">
                <a16:creationId xmlns:a16="http://schemas.microsoft.com/office/drawing/2014/main" id="{080C969E-AC52-4FE2-A092-EA788D369D98}"/>
              </a:ext>
            </a:extLst>
          </p:cNvPr>
          <p:cNvSpPr/>
          <p:nvPr/>
        </p:nvSpPr>
        <p:spPr>
          <a:xfrm>
            <a:off x="3935186" y="3268053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جيوب بلعومية</a:t>
            </a:r>
          </a:p>
        </p:txBody>
      </p:sp>
      <p:sp>
        <p:nvSpPr>
          <p:cNvPr id="11" name="خطأ 1">
            <a:extLst>
              <a:ext uri="{FF2B5EF4-FFF2-40B4-BE49-F238E27FC236}">
                <a16:creationId xmlns:a16="http://schemas.microsoft.com/office/drawing/2014/main" id="{2286935C-B323-4B08-812E-502DBA7A2421}"/>
              </a:ext>
            </a:extLst>
          </p:cNvPr>
          <p:cNvSpPr/>
          <p:nvPr/>
        </p:nvSpPr>
        <p:spPr>
          <a:xfrm>
            <a:off x="3935186" y="4294413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حبل ظهري</a:t>
            </a:r>
          </a:p>
        </p:txBody>
      </p:sp>
      <p:sp>
        <p:nvSpPr>
          <p:cNvPr id="13" name="خطأ 2">
            <a:extLst>
              <a:ext uri="{FF2B5EF4-FFF2-40B4-BE49-F238E27FC236}">
                <a16:creationId xmlns:a16="http://schemas.microsoft.com/office/drawing/2014/main" id="{0958A697-EE75-42E3-89EA-5156BD87C883}"/>
              </a:ext>
            </a:extLst>
          </p:cNvPr>
          <p:cNvSpPr/>
          <p:nvPr/>
        </p:nvSpPr>
        <p:spPr>
          <a:xfrm>
            <a:off x="3935186" y="2241693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حبل عصبي</a:t>
            </a:r>
          </a:p>
        </p:txBody>
      </p:sp>
      <p:sp>
        <p:nvSpPr>
          <p:cNvPr id="14" name="التالي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37859889-226B-478D-94C0-C66E085AD60C}"/>
              </a:ext>
            </a:extLst>
          </p:cNvPr>
          <p:cNvSpPr/>
          <p:nvPr/>
        </p:nvSpPr>
        <p:spPr>
          <a:xfrm>
            <a:off x="10525724" y="6014347"/>
            <a:ext cx="978408" cy="484632"/>
          </a:xfrm>
          <a:prstGeom prst="rightArrow">
            <a:avLst/>
          </a:prstGeom>
          <a:solidFill>
            <a:srgbClr val="FFFF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sz="2400" dirty="0">
              <a:solidFill>
                <a:schemeClr val="tx1"/>
              </a:solidFill>
            </a:endParaRPr>
          </a:p>
        </p:txBody>
      </p:sp>
      <p:sp>
        <p:nvSpPr>
          <p:cNvPr id="7" name="خطأ 1">
            <a:extLst>
              <a:ext uri="{FF2B5EF4-FFF2-40B4-BE49-F238E27FC236}">
                <a16:creationId xmlns:a16="http://schemas.microsoft.com/office/drawing/2014/main" id="{6E5A95EC-E373-4C29-8C41-581BC77BEA98}"/>
              </a:ext>
            </a:extLst>
          </p:cNvPr>
          <p:cNvSpPr/>
          <p:nvPr/>
        </p:nvSpPr>
        <p:spPr>
          <a:xfrm>
            <a:off x="3935186" y="5275973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ذيل خلف شرجي</a:t>
            </a:r>
          </a:p>
        </p:txBody>
      </p:sp>
      <p:pic>
        <p:nvPicPr>
          <p:cNvPr id="2" name="Picture 18" descr="Energy Appraiser Certification- Exam Icon - NIA">
            <a:extLst>
              <a:ext uri="{FF2B5EF4-FFF2-40B4-BE49-F238E27FC236}">
                <a16:creationId xmlns:a16="http://schemas.microsoft.com/office/drawing/2014/main" id="{64142C4D-568A-4020-BE6B-683AD730626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912" y="4750880"/>
            <a:ext cx="1668208" cy="16682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775254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B050"/>
                                      </p:to>
                                    </p:animClr>
                                    <p:set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>
                      <p:stCondLst>
                        <p:cond delay="0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28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" fill="hold">
                      <p:stCondLst>
                        <p:cond delay="0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3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السؤال">
            <a:extLst>
              <a:ext uri="{FF2B5EF4-FFF2-40B4-BE49-F238E27FC236}">
                <a16:creationId xmlns:a16="http://schemas.microsoft.com/office/drawing/2014/main" id="{08E6919C-8B25-421D-AFE7-AE1544B18BF2}"/>
              </a:ext>
            </a:extLst>
          </p:cNvPr>
          <p:cNvSpPr/>
          <p:nvPr/>
        </p:nvSpPr>
        <p:spPr>
          <a:xfrm>
            <a:off x="2124129" y="605734"/>
            <a:ext cx="7943741" cy="128995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جزء يساعد في حماية شوكيات الجلد</a:t>
            </a:r>
          </a:p>
        </p:txBody>
      </p:sp>
      <p:sp>
        <p:nvSpPr>
          <p:cNvPr id="5" name="صحيح">
            <a:extLst>
              <a:ext uri="{FF2B5EF4-FFF2-40B4-BE49-F238E27FC236}">
                <a16:creationId xmlns:a16="http://schemas.microsoft.com/office/drawing/2014/main" id="{080C969E-AC52-4FE2-A092-EA788D369D98}"/>
              </a:ext>
            </a:extLst>
          </p:cNvPr>
          <p:cNvSpPr/>
          <p:nvPr/>
        </p:nvSpPr>
        <p:spPr>
          <a:xfrm>
            <a:off x="3935186" y="5275973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الهيكل الداخلي</a:t>
            </a:r>
          </a:p>
        </p:txBody>
      </p:sp>
      <p:sp>
        <p:nvSpPr>
          <p:cNvPr id="11" name="خطأ 1">
            <a:extLst>
              <a:ext uri="{FF2B5EF4-FFF2-40B4-BE49-F238E27FC236}">
                <a16:creationId xmlns:a16="http://schemas.microsoft.com/office/drawing/2014/main" id="{2286935C-B323-4B08-812E-502DBA7A2421}"/>
              </a:ext>
            </a:extLst>
          </p:cNvPr>
          <p:cNvSpPr/>
          <p:nvPr/>
        </p:nvSpPr>
        <p:spPr>
          <a:xfrm>
            <a:off x="3935186" y="4294413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اللواقط الفمية</a:t>
            </a:r>
          </a:p>
        </p:txBody>
      </p:sp>
      <p:sp>
        <p:nvSpPr>
          <p:cNvPr id="13" name="خطأ 2">
            <a:extLst>
              <a:ext uri="{FF2B5EF4-FFF2-40B4-BE49-F238E27FC236}">
                <a16:creationId xmlns:a16="http://schemas.microsoft.com/office/drawing/2014/main" id="{0958A697-EE75-42E3-89EA-5156BD87C883}"/>
              </a:ext>
            </a:extLst>
          </p:cNvPr>
          <p:cNvSpPr/>
          <p:nvPr/>
        </p:nvSpPr>
        <p:spPr>
          <a:xfrm>
            <a:off x="3935186" y="2241693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المصفاة</a:t>
            </a:r>
          </a:p>
        </p:txBody>
      </p:sp>
      <p:sp>
        <p:nvSpPr>
          <p:cNvPr id="14" name="التالي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37859889-226B-478D-94C0-C66E085AD60C}"/>
              </a:ext>
            </a:extLst>
          </p:cNvPr>
          <p:cNvSpPr/>
          <p:nvPr/>
        </p:nvSpPr>
        <p:spPr>
          <a:xfrm>
            <a:off x="10525724" y="6014347"/>
            <a:ext cx="978408" cy="484632"/>
          </a:xfrm>
          <a:prstGeom prst="rightArrow">
            <a:avLst/>
          </a:prstGeom>
          <a:solidFill>
            <a:srgbClr val="FFFF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sz="2400" dirty="0">
              <a:solidFill>
                <a:schemeClr val="tx1"/>
              </a:solidFill>
            </a:endParaRPr>
          </a:p>
        </p:txBody>
      </p:sp>
      <p:sp>
        <p:nvSpPr>
          <p:cNvPr id="7" name="خطأ 1">
            <a:extLst>
              <a:ext uri="{FF2B5EF4-FFF2-40B4-BE49-F238E27FC236}">
                <a16:creationId xmlns:a16="http://schemas.microsoft.com/office/drawing/2014/main" id="{6E5A95EC-E373-4C29-8C41-581BC77BEA98}"/>
              </a:ext>
            </a:extLst>
          </p:cNvPr>
          <p:cNvSpPr/>
          <p:nvPr/>
        </p:nvSpPr>
        <p:spPr>
          <a:xfrm>
            <a:off x="3935186" y="3223253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الجهاز الوعائي</a:t>
            </a:r>
          </a:p>
        </p:txBody>
      </p:sp>
      <p:pic>
        <p:nvPicPr>
          <p:cNvPr id="2" name="Picture 18" descr="Energy Appraiser Certification- Exam Icon - NIA">
            <a:extLst>
              <a:ext uri="{FF2B5EF4-FFF2-40B4-BE49-F238E27FC236}">
                <a16:creationId xmlns:a16="http://schemas.microsoft.com/office/drawing/2014/main" id="{01049191-CB3B-4D25-AD57-1731E754016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912" y="4750880"/>
            <a:ext cx="1668208" cy="16682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444873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B050"/>
                                      </p:to>
                                    </p:animClr>
                                    <p:set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>
                      <p:stCondLst>
                        <p:cond delay="0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28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" fill="hold">
                      <p:stCondLst>
                        <p:cond delay="0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3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السؤال">
            <a:extLst>
              <a:ext uri="{FF2B5EF4-FFF2-40B4-BE49-F238E27FC236}">
                <a16:creationId xmlns:a16="http://schemas.microsoft.com/office/drawing/2014/main" id="{08E6919C-8B25-421D-AFE7-AE1544B18BF2}"/>
              </a:ext>
            </a:extLst>
          </p:cNvPr>
          <p:cNvSpPr/>
          <p:nvPr/>
        </p:nvSpPr>
        <p:spPr>
          <a:xfrm>
            <a:off x="2124129" y="605734"/>
            <a:ext cx="7943741" cy="128995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للافقاريات الحبلية ذيل خلف شرجي تستعمله في</a:t>
            </a:r>
          </a:p>
        </p:txBody>
      </p:sp>
      <p:sp>
        <p:nvSpPr>
          <p:cNvPr id="5" name="صحيح">
            <a:extLst>
              <a:ext uri="{FF2B5EF4-FFF2-40B4-BE49-F238E27FC236}">
                <a16:creationId xmlns:a16="http://schemas.microsoft.com/office/drawing/2014/main" id="{080C969E-AC52-4FE2-A092-EA788D369D98}"/>
              </a:ext>
            </a:extLst>
          </p:cNvPr>
          <p:cNvSpPr/>
          <p:nvPr/>
        </p:nvSpPr>
        <p:spPr>
          <a:xfrm>
            <a:off x="3935186" y="3268053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الحركة</a:t>
            </a:r>
          </a:p>
        </p:txBody>
      </p:sp>
      <p:sp>
        <p:nvSpPr>
          <p:cNvPr id="11" name="خطأ 1">
            <a:extLst>
              <a:ext uri="{FF2B5EF4-FFF2-40B4-BE49-F238E27FC236}">
                <a16:creationId xmlns:a16="http://schemas.microsoft.com/office/drawing/2014/main" id="{2286935C-B323-4B08-812E-502DBA7A2421}"/>
              </a:ext>
            </a:extLst>
          </p:cNvPr>
          <p:cNvSpPr/>
          <p:nvPr/>
        </p:nvSpPr>
        <p:spPr>
          <a:xfrm>
            <a:off x="3935186" y="4294413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التكاثر</a:t>
            </a:r>
          </a:p>
        </p:txBody>
      </p:sp>
      <p:sp>
        <p:nvSpPr>
          <p:cNvPr id="13" name="خطأ 2">
            <a:extLst>
              <a:ext uri="{FF2B5EF4-FFF2-40B4-BE49-F238E27FC236}">
                <a16:creationId xmlns:a16="http://schemas.microsoft.com/office/drawing/2014/main" id="{0958A697-EE75-42E3-89EA-5156BD87C883}"/>
              </a:ext>
            </a:extLst>
          </p:cNvPr>
          <p:cNvSpPr/>
          <p:nvPr/>
        </p:nvSpPr>
        <p:spPr>
          <a:xfrm>
            <a:off x="3935186" y="2241693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الاصطياد</a:t>
            </a:r>
          </a:p>
        </p:txBody>
      </p:sp>
      <p:sp>
        <p:nvSpPr>
          <p:cNvPr id="14" name="التالي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37859889-226B-478D-94C0-C66E085AD60C}"/>
              </a:ext>
            </a:extLst>
          </p:cNvPr>
          <p:cNvSpPr/>
          <p:nvPr/>
        </p:nvSpPr>
        <p:spPr>
          <a:xfrm>
            <a:off x="10525724" y="6014347"/>
            <a:ext cx="978408" cy="484632"/>
          </a:xfrm>
          <a:prstGeom prst="rightArrow">
            <a:avLst/>
          </a:prstGeom>
          <a:solidFill>
            <a:srgbClr val="FFFF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sz="2400" dirty="0">
              <a:solidFill>
                <a:schemeClr val="tx1"/>
              </a:solidFill>
            </a:endParaRPr>
          </a:p>
        </p:txBody>
      </p:sp>
      <p:sp>
        <p:nvSpPr>
          <p:cNvPr id="7" name="خطأ 1">
            <a:extLst>
              <a:ext uri="{FF2B5EF4-FFF2-40B4-BE49-F238E27FC236}">
                <a16:creationId xmlns:a16="http://schemas.microsoft.com/office/drawing/2014/main" id="{6E5A95EC-E373-4C29-8C41-581BC77BEA98}"/>
              </a:ext>
            </a:extLst>
          </p:cNvPr>
          <p:cNvSpPr/>
          <p:nvPr/>
        </p:nvSpPr>
        <p:spPr>
          <a:xfrm>
            <a:off x="3935186" y="5275973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التنفس</a:t>
            </a:r>
          </a:p>
        </p:txBody>
      </p:sp>
      <p:pic>
        <p:nvPicPr>
          <p:cNvPr id="2" name="Picture 18" descr="Energy Appraiser Certification- Exam Icon - NIA">
            <a:extLst>
              <a:ext uri="{FF2B5EF4-FFF2-40B4-BE49-F238E27FC236}">
                <a16:creationId xmlns:a16="http://schemas.microsoft.com/office/drawing/2014/main" id="{01049191-CB3B-4D25-AD57-1731E754016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912" y="4750880"/>
            <a:ext cx="1668208" cy="16682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509451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B050"/>
                                      </p:to>
                                    </p:animClr>
                                    <p:set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>
                      <p:stCondLst>
                        <p:cond delay="0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28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" fill="hold">
                      <p:stCondLst>
                        <p:cond delay="0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3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السؤال">
            <a:extLst>
              <a:ext uri="{FF2B5EF4-FFF2-40B4-BE49-F238E27FC236}">
                <a16:creationId xmlns:a16="http://schemas.microsoft.com/office/drawing/2014/main" id="{08E6919C-8B25-421D-AFE7-AE1544B18BF2}"/>
              </a:ext>
            </a:extLst>
          </p:cNvPr>
          <p:cNvSpPr/>
          <p:nvPr/>
        </p:nvSpPr>
        <p:spPr>
          <a:xfrm>
            <a:off x="2124129" y="605734"/>
            <a:ext cx="7943741" cy="128995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عند تشريح حيوان وجد له أعضاء تنفس على شكل شجرة فما هو ؟</a:t>
            </a:r>
          </a:p>
        </p:txBody>
      </p:sp>
      <p:sp>
        <p:nvSpPr>
          <p:cNvPr id="5" name="صحيح">
            <a:extLst>
              <a:ext uri="{FF2B5EF4-FFF2-40B4-BE49-F238E27FC236}">
                <a16:creationId xmlns:a16="http://schemas.microsoft.com/office/drawing/2014/main" id="{080C969E-AC52-4FE2-A092-EA788D369D98}"/>
              </a:ext>
            </a:extLst>
          </p:cNvPr>
          <p:cNvSpPr/>
          <p:nvPr/>
        </p:nvSpPr>
        <p:spPr>
          <a:xfrm>
            <a:off x="3935186" y="2241693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خيار البحر</a:t>
            </a:r>
          </a:p>
        </p:txBody>
      </p:sp>
      <p:sp>
        <p:nvSpPr>
          <p:cNvPr id="11" name="خطأ 1">
            <a:extLst>
              <a:ext uri="{FF2B5EF4-FFF2-40B4-BE49-F238E27FC236}">
                <a16:creationId xmlns:a16="http://schemas.microsoft.com/office/drawing/2014/main" id="{2286935C-B323-4B08-812E-502DBA7A2421}"/>
              </a:ext>
            </a:extLst>
          </p:cNvPr>
          <p:cNvSpPr/>
          <p:nvPr/>
        </p:nvSpPr>
        <p:spPr>
          <a:xfrm>
            <a:off x="3935186" y="4204813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دولار البحر</a:t>
            </a:r>
          </a:p>
        </p:txBody>
      </p:sp>
      <p:sp>
        <p:nvSpPr>
          <p:cNvPr id="13" name="خطأ 2">
            <a:extLst>
              <a:ext uri="{FF2B5EF4-FFF2-40B4-BE49-F238E27FC236}">
                <a16:creationId xmlns:a16="http://schemas.microsoft.com/office/drawing/2014/main" id="{0958A697-EE75-42E3-89EA-5156BD87C883}"/>
              </a:ext>
            </a:extLst>
          </p:cNvPr>
          <p:cNvSpPr/>
          <p:nvPr/>
        </p:nvSpPr>
        <p:spPr>
          <a:xfrm>
            <a:off x="3935186" y="3223253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نجم البحر</a:t>
            </a:r>
          </a:p>
        </p:txBody>
      </p:sp>
      <p:sp>
        <p:nvSpPr>
          <p:cNvPr id="14" name="التالي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37859889-226B-478D-94C0-C66E085AD60C}"/>
              </a:ext>
            </a:extLst>
          </p:cNvPr>
          <p:cNvSpPr/>
          <p:nvPr/>
        </p:nvSpPr>
        <p:spPr>
          <a:xfrm>
            <a:off x="10525724" y="6014347"/>
            <a:ext cx="978408" cy="484632"/>
          </a:xfrm>
          <a:prstGeom prst="rightArrow">
            <a:avLst/>
          </a:prstGeom>
          <a:solidFill>
            <a:srgbClr val="FFFF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sz="2400" dirty="0">
              <a:solidFill>
                <a:schemeClr val="tx1"/>
              </a:solidFill>
            </a:endParaRPr>
          </a:p>
        </p:txBody>
      </p:sp>
      <p:sp>
        <p:nvSpPr>
          <p:cNvPr id="7" name="خطأ 1">
            <a:extLst>
              <a:ext uri="{FF2B5EF4-FFF2-40B4-BE49-F238E27FC236}">
                <a16:creationId xmlns:a16="http://schemas.microsoft.com/office/drawing/2014/main" id="{6E5A95EC-E373-4C29-8C41-581BC77BEA98}"/>
              </a:ext>
            </a:extLst>
          </p:cNvPr>
          <p:cNvSpPr/>
          <p:nvPr/>
        </p:nvSpPr>
        <p:spPr>
          <a:xfrm>
            <a:off x="3935186" y="5186373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قنفذ البحر</a:t>
            </a:r>
          </a:p>
        </p:txBody>
      </p:sp>
      <p:pic>
        <p:nvPicPr>
          <p:cNvPr id="2" name="Picture 18" descr="Energy Appraiser Certification- Exam Icon - NIA">
            <a:extLst>
              <a:ext uri="{FF2B5EF4-FFF2-40B4-BE49-F238E27FC236}">
                <a16:creationId xmlns:a16="http://schemas.microsoft.com/office/drawing/2014/main" id="{01049191-CB3B-4D25-AD57-1731E754016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912" y="4750880"/>
            <a:ext cx="1668208" cy="16682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554656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B050"/>
                                      </p:to>
                                    </p:animClr>
                                    <p:set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>
                      <p:stCondLst>
                        <p:cond delay="0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28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" fill="hold">
                      <p:stCondLst>
                        <p:cond delay="0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3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السؤال">
            <a:extLst>
              <a:ext uri="{FF2B5EF4-FFF2-40B4-BE49-F238E27FC236}">
                <a16:creationId xmlns:a16="http://schemas.microsoft.com/office/drawing/2014/main" id="{08E6919C-8B25-421D-AFE7-AE1544B18BF2}"/>
              </a:ext>
            </a:extLst>
          </p:cNvPr>
          <p:cNvSpPr/>
          <p:nvPr/>
        </p:nvSpPr>
        <p:spPr>
          <a:xfrm>
            <a:off x="2124129" y="605734"/>
            <a:ext cx="7943741" cy="128995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أي التالي يحوي أجهزة مضغ ؟</a:t>
            </a:r>
          </a:p>
        </p:txBody>
      </p:sp>
      <p:sp>
        <p:nvSpPr>
          <p:cNvPr id="5" name="صحيح">
            <a:extLst>
              <a:ext uri="{FF2B5EF4-FFF2-40B4-BE49-F238E27FC236}">
                <a16:creationId xmlns:a16="http://schemas.microsoft.com/office/drawing/2014/main" id="{080C969E-AC52-4FE2-A092-EA788D369D98}"/>
              </a:ext>
            </a:extLst>
          </p:cNvPr>
          <p:cNvSpPr/>
          <p:nvPr/>
        </p:nvSpPr>
        <p:spPr>
          <a:xfrm>
            <a:off x="3935186" y="2241693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قنفذ البحر</a:t>
            </a:r>
          </a:p>
        </p:txBody>
      </p:sp>
      <p:sp>
        <p:nvSpPr>
          <p:cNvPr id="11" name="خطأ 1">
            <a:extLst>
              <a:ext uri="{FF2B5EF4-FFF2-40B4-BE49-F238E27FC236}">
                <a16:creationId xmlns:a16="http://schemas.microsoft.com/office/drawing/2014/main" id="{2286935C-B323-4B08-812E-502DBA7A2421}"/>
              </a:ext>
            </a:extLst>
          </p:cNvPr>
          <p:cNvSpPr/>
          <p:nvPr/>
        </p:nvSpPr>
        <p:spPr>
          <a:xfrm>
            <a:off x="3935186" y="4204813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خيار البحر</a:t>
            </a:r>
          </a:p>
        </p:txBody>
      </p:sp>
      <p:sp>
        <p:nvSpPr>
          <p:cNvPr id="13" name="خطأ 2">
            <a:extLst>
              <a:ext uri="{FF2B5EF4-FFF2-40B4-BE49-F238E27FC236}">
                <a16:creationId xmlns:a16="http://schemas.microsoft.com/office/drawing/2014/main" id="{0958A697-EE75-42E3-89EA-5156BD87C883}"/>
              </a:ext>
            </a:extLst>
          </p:cNvPr>
          <p:cNvSpPr/>
          <p:nvPr/>
        </p:nvSpPr>
        <p:spPr>
          <a:xfrm>
            <a:off x="3935186" y="3223253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نجم البحر</a:t>
            </a:r>
          </a:p>
        </p:txBody>
      </p:sp>
      <p:sp>
        <p:nvSpPr>
          <p:cNvPr id="14" name="التالي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37859889-226B-478D-94C0-C66E085AD60C}"/>
              </a:ext>
            </a:extLst>
          </p:cNvPr>
          <p:cNvSpPr/>
          <p:nvPr/>
        </p:nvSpPr>
        <p:spPr>
          <a:xfrm>
            <a:off x="10525724" y="6014347"/>
            <a:ext cx="978408" cy="484632"/>
          </a:xfrm>
          <a:prstGeom prst="rightArrow">
            <a:avLst/>
          </a:prstGeom>
          <a:solidFill>
            <a:srgbClr val="FFFF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sz="2400" dirty="0">
              <a:solidFill>
                <a:schemeClr val="tx1"/>
              </a:solidFill>
            </a:endParaRPr>
          </a:p>
        </p:txBody>
      </p:sp>
      <p:sp>
        <p:nvSpPr>
          <p:cNvPr id="7" name="خطأ 1">
            <a:extLst>
              <a:ext uri="{FF2B5EF4-FFF2-40B4-BE49-F238E27FC236}">
                <a16:creationId xmlns:a16="http://schemas.microsoft.com/office/drawing/2014/main" id="{6E5A95EC-E373-4C29-8C41-581BC77BEA98}"/>
              </a:ext>
            </a:extLst>
          </p:cNvPr>
          <p:cNvSpPr/>
          <p:nvPr/>
        </p:nvSpPr>
        <p:spPr>
          <a:xfrm>
            <a:off x="3935186" y="5186373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الإسفنج</a:t>
            </a:r>
          </a:p>
        </p:txBody>
      </p:sp>
      <p:pic>
        <p:nvPicPr>
          <p:cNvPr id="2" name="Picture 18" descr="Energy Appraiser Certification- Exam Icon - NIA">
            <a:extLst>
              <a:ext uri="{FF2B5EF4-FFF2-40B4-BE49-F238E27FC236}">
                <a16:creationId xmlns:a16="http://schemas.microsoft.com/office/drawing/2014/main" id="{01049191-CB3B-4D25-AD57-1731E754016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912" y="4750880"/>
            <a:ext cx="1668208" cy="16682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775486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B050"/>
                                      </p:to>
                                    </p:animClr>
                                    <p:set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>
                      <p:stCondLst>
                        <p:cond delay="0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28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" fill="hold">
                      <p:stCondLst>
                        <p:cond delay="0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3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السؤال">
            <a:extLst>
              <a:ext uri="{FF2B5EF4-FFF2-40B4-BE49-F238E27FC236}">
                <a16:creationId xmlns:a16="http://schemas.microsoft.com/office/drawing/2014/main" id="{08E6919C-8B25-421D-AFE7-AE1544B18BF2}"/>
              </a:ext>
            </a:extLst>
          </p:cNvPr>
          <p:cNvSpPr/>
          <p:nvPr/>
        </p:nvSpPr>
        <p:spPr>
          <a:xfrm>
            <a:off x="2124129" y="605734"/>
            <a:ext cx="7943741" cy="128995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عند تقطيع نجم البحر إلى أجزاء فإنه ....</a:t>
            </a:r>
          </a:p>
        </p:txBody>
      </p:sp>
      <p:sp>
        <p:nvSpPr>
          <p:cNvPr id="5" name="صحيح">
            <a:extLst>
              <a:ext uri="{FF2B5EF4-FFF2-40B4-BE49-F238E27FC236}">
                <a16:creationId xmlns:a16="http://schemas.microsoft.com/office/drawing/2014/main" id="{080C969E-AC52-4FE2-A092-EA788D369D98}"/>
              </a:ext>
            </a:extLst>
          </p:cNvPr>
          <p:cNvSpPr/>
          <p:nvPr/>
        </p:nvSpPr>
        <p:spPr>
          <a:xfrm>
            <a:off x="3935186" y="3268053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يتجدد</a:t>
            </a:r>
          </a:p>
        </p:txBody>
      </p:sp>
      <p:sp>
        <p:nvSpPr>
          <p:cNvPr id="11" name="خطأ 1">
            <a:extLst>
              <a:ext uri="{FF2B5EF4-FFF2-40B4-BE49-F238E27FC236}">
                <a16:creationId xmlns:a16="http://schemas.microsoft.com/office/drawing/2014/main" id="{2286935C-B323-4B08-812E-502DBA7A2421}"/>
              </a:ext>
            </a:extLst>
          </p:cNvPr>
          <p:cNvSpPr/>
          <p:nvPr/>
        </p:nvSpPr>
        <p:spPr>
          <a:xfrm>
            <a:off x="3935186" y="4294413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يجف</a:t>
            </a:r>
          </a:p>
        </p:txBody>
      </p:sp>
      <p:sp>
        <p:nvSpPr>
          <p:cNvPr id="13" name="خطأ 2">
            <a:extLst>
              <a:ext uri="{FF2B5EF4-FFF2-40B4-BE49-F238E27FC236}">
                <a16:creationId xmlns:a16="http://schemas.microsoft.com/office/drawing/2014/main" id="{0958A697-EE75-42E3-89EA-5156BD87C883}"/>
              </a:ext>
            </a:extLst>
          </p:cNvPr>
          <p:cNvSpPr/>
          <p:nvPr/>
        </p:nvSpPr>
        <p:spPr>
          <a:xfrm>
            <a:off x="3935186" y="2241693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يموت</a:t>
            </a:r>
          </a:p>
        </p:txBody>
      </p:sp>
      <p:sp>
        <p:nvSpPr>
          <p:cNvPr id="14" name="التالي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37859889-226B-478D-94C0-C66E085AD60C}"/>
              </a:ext>
            </a:extLst>
          </p:cNvPr>
          <p:cNvSpPr/>
          <p:nvPr/>
        </p:nvSpPr>
        <p:spPr>
          <a:xfrm>
            <a:off x="10525724" y="6014347"/>
            <a:ext cx="978408" cy="484632"/>
          </a:xfrm>
          <a:prstGeom prst="rightArrow">
            <a:avLst/>
          </a:prstGeom>
          <a:solidFill>
            <a:srgbClr val="FFFF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sz="2400" dirty="0">
              <a:solidFill>
                <a:schemeClr val="tx1"/>
              </a:solidFill>
            </a:endParaRPr>
          </a:p>
        </p:txBody>
      </p:sp>
      <p:sp>
        <p:nvSpPr>
          <p:cNvPr id="7" name="خطأ 1">
            <a:extLst>
              <a:ext uri="{FF2B5EF4-FFF2-40B4-BE49-F238E27FC236}">
                <a16:creationId xmlns:a16="http://schemas.microsoft.com/office/drawing/2014/main" id="{6E5A95EC-E373-4C29-8C41-581BC77BEA98}"/>
              </a:ext>
            </a:extLst>
          </p:cNvPr>
          <p:cNvSpPr/>
          <p:nvPr/>
        </p:nvSpPr>
        <p:spPr>
          <a:xfrm>
            <a:off x="3935186" y="5275973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يتحلل</a:t>
            </a:r>
          </a:p>
        </p:txBody>
      </p:sp>
      <p:pic>
        <p:nvPicPr>
          <p:cNvPr id="2" name="Picture 18" descr="Energy Appraiser Certification- Exam Icon - NIA">
            <a:extLst>
              <a:ext uri="{FF2B5EF4-FFF2-40B4-BE49-F238E27FC236}">
                <a16:creationId xmlns:a16="http://schemas.microsoft.com/office/drawing/2014/main" id="{01049191-CB3B-4D25-AD57-1731E754016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912" y="4750880"/>
            <a:ext cx="1668208" cy="16682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869177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B050"/>
                                      </p:to>
                                    </p:animClr>
                                    <p:set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>
                      <p:stCondLst>
                        <p:cond delay="0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28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" fill="hold">
                      <p:stCondLst>
                        <p:cond delay="0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3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663</TotalTime>
  <Words>180</Words>
  <Application>Microsoft Office PowerPoint</Application>
  <PresentationFormat>شاشة عريضة</PresentationFormat>
  <Paragraphs>48</Paragraphs>
  <Slides>10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3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Office Theme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مراجعة أسئلة التحصيلي لمادة علم البيئة</dc:title>
  <dc:creator>أسماء الباحسين</dc:creator>
  <cp:lastModifiedBy>أسماء الباحسين</cp:lastModifiedBy>
  <cp:revision>39</cp:revision>
  <dcterms:created xsi:type="dcterms:W3CDTF">2020-10-07T07:23:27Z</dcterms:created>
  <dcterms:modified xsi:type="dcterms:W3CDTF">2025-04-16T16:01:21Z</dcterms:modified>
</cp:coreProperties>
</file>