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93"/>
  </p:notesMasterIdLst>
  <p:sldIdLst>
    <p:sldId id="2954" r:id="rId2"/>
    <p:sldId id="3006" r:id="rId3"/>
    <p:sldId id="3025" r:id="rId4"/>
    <p:sldId id="3030" r:id="rId5"/>
    <p:sldId id="3029" r:id="rId6"/>
    <p:sldId id="2956" r:id="rId7"/>
    <p:sldId id="2959" r:id="rId8"/>
    <p:sldId id="2960" r:id="rId9"/>
    <p:sldId id="2987" r:id="rId10"/>
    <p:sldId id="2988" r:id="rId11"/>
    <p:sldId id="2989" r:id="rId12"/>
    <p:sldId id="2990" r:id="rId13"/>
    <p:sldId id="2961" r:id="rId14"/>
    <p:sldId id="3035" r:id="rId15"/>
    <p:sldId id="2962" r:id="rId16"/>
    <p:sldId id="2985" r:id="rId17"/>
    <p:sldId id="2963" r:id="rId18"/>
    <p:sldId id="2986" r:id="rId19"/>
    <p:sldId id="3032" r:id="rId20"/>
    <p:sldId id="3033" r:id="rId21"/>
    <p:sldId id="3034" r:id="rId22"/>
    <p:sldId id="2964" r:id="rId23"/>
    <p:sldId id="2965" r:id="rId24"/>
    <p:sldId id="2966" r:id="rId25"/>
    <p:sldId id="2997" r:id="rId26"/>
    <p:sldId id="2967" r:id="rId27"/>
    <p:sldId id="2968" r:id="rId28"/>
    <p:sldId id="3003" r:id="rId29"/>
    <p:sldId id="3018" r:id="rId30"/>
    <p:sldId id="3049" r:id="rId31"/>
    <p:sldId id="2970" r:id="rId32"/>
    <p:sldId id="2984" r:id="rId33"/>
    <p:sldId id="2972" r:id="rId34"/>
    <p:sldId id="2973" r:id="rId35"/>
    <p:sldId id="2974" r:id="rId36"/>
    <p:sldId id="3000" r:id="rId37"/>
    <p:sldId id="3050" r:id="rId38"/>
    <p:sldId id="2969" r:id="rId39"/>
    <p:sldId id="3036" r:id="rId40"/>
    <p:sldId id="3037" r:id="rId41"/>
    <p:sldId id="2975" r:id="rId42"/>
    <p:sldId id="2976" r:id="rId43"/>
    <p:sldId id="2977" r:id="rId44"/>
    <p:sldId id="2978" r:id="rId45"/>
    <p:sldId id="2979" r:id="rId46"/>
    <p:sldId id="2980" r:id="rId47"/>
    <p:sldId id="2991" r:id="rId48"/>
    <p:sldId id="2998" r:id="rId49"/>
    <p:sldId id="2999" r:id="rId50"/>
    <p:sldId id="3001" r:id="rId51"/>
    <p:sldId id="3002" r:id="rId52"/>
    <p:sldId id="3038" r:id="rId53"/>
    <p:sldId id="3039" r:id="rId54"/>
    <p:sldId id="3040" r:id="rId55"/>
    <p:sldId id="3041" r:id="rId56"/>
    <p:sldId id="3042" r:id="rId57"/>
    <p:sldId id="3043" r:id="rId58"/>
    <p:sldId id="3044" r:id="rId59"/>
    <p:sldId id="3045" r:id="rId60"/>
    <p:sldId id="3004" r:id="rId61"/>
    <p:sldId id="3005" r:id="rId62"/>
    <p:sldId id="2993" r:id="rId63"/>
    <p:sldId id="2994" r:id="rId64"/>
    <p:sldId id="2995" r:id="rId65"/>
    <p:sldId id="2996" r:id="rId66"/>
    <p:sldId id="3010" r:id="rId67"/>
    <p:sldId id="3011" r:id="rId68"/>
    <p:sldId id="3012" r:id="rId69"/>
    <p:sldId id="3013" r:id="rId70"/>
    <p:sldId id="3014" r:id="rId71"/>
    <p:sldId id="2992" r:id="rId72"/>
    <p:sldId id="3009" r:id="rId73"/>
    <p:sldId id="3007" r:id="rId74"/>
    <p:sldId id="3015" r:id="rId75"/>
    <p:sldId id="3046" r:id="rId76"/>
    <p:sldId id="3047" r:id="rId77"/>
    <p:sldId id="3017" r:id="rId78"/>
    <p:sldId id="3048" r:id="rId79"/>
    <p:sldId id="3031" r:id="rId80"/>
    <p:sldId id="3008" r:id="rId81"/>
    <p:sldId id="3020" r:id="rId82"/>
    <p:sldId id="3023" r:id="rId83"/>
    <p:sldId id="3021" r:id="rId84"/>
    <p:sldId id="3022" r:id="rId85"/>
    <p:sldId id="3024" r:id="rId86"/>
    <p:sldId id="3026" r:id="rId87"/>
    <p:sldId id="3027" r:id="rId88"/>
    <p:sldId id="3016" r:id="rId89"/>
    <p:sldId id="1915" r:id="rId90"/>
    <p:sldId id="2535" r:id="rId91"/>
    <p:sldId id="3065" r:id="rId92"/>
  </p:sldIdLst>
  <p:sldSz cx="12192000" cy="6858000"/>
  <p:notesSz cx="6858000" cy="9144000"/>
  <p:embeddedFontLst>
    <p:embeddedFont>
      <p:font typeface="Cambria Math" panose="02040503050406030204" pitchFamily="18" charset="0"/>
      <p:regular r:id="rId94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72B5E8"/>
    <a:srgbClr val="FCF8F1"/>
    <a:srgbClr val="EDE1C9"/>
    <a:srgbClr val="0BA19F"/>
    <a:srgbClr val="C5515C"/>
    <a:srgbClr val="2672AB"/>
    <a:srgbClr val="084C94"/>
    <a:srgbClr val="113E76"/>
    <a:srgbClr val="D6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6EEC51-E9FB-414A-8E97-C019518B804C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DA69400-601E-40EA-83EB-C4DF6D7212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84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3">
            <a:extLst>
              <a:ext uri="{FF2B5EF4-FFF2-40B4-BE49-F238E27FC236}">
                <a16:creationId xmlns:a16="http://schemas.microsoft.com/office/drawing/2014/main" id="{061B7F1B-DD2F-7BCD-C31F-AFE0DF6A2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0"/>
            <a:ext cx="12191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3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64A889-E2F9-4871-B968-D4850273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A760299-C402-4B16-A4E5-CFA465D5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D64D4F-1A4C-46A2-A6E9-A2C61597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11282F-BE03-46FB-9F1D-04A4585F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48D367-DC64-495E-BE0A-A5C16B6A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236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E6D3D12-C34C-443A-9209-CF96455DA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261F24F-A25B-4D5C-94B8-4F1E549E1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4728AF-268E-4B9D-AF74-D0C0B54E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27F6BE-0CAE-4D40-9C31-15120755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951674-55E3-4F91-B1CC-DE8B0E96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82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9CEF2-8B75-45AE-AEEA-F01CA75F7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6C9A597-CFD5-4487-994E-73AC126A7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B5EF14-904A-41FF-AFB7-8FBBDFC5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97FB4-6C22-4818-839C-CAB6F9DA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B1C30F-B7B9-4534-A778-83B2E6FB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42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351E0-60F1-4A24-8BD4-5CD662FB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8C286D-2D8D-4FD4-90EB-ECE88FBD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D91224-FDB9-437B-A2EA-23AE8E1F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61C75E-037D-4772-903B-3E951161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AA60CA-38C7-4E72-A9F5-A1043BB09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66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C61E9C-A347-4F0F-A6D5-CC47DA62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7D9B6C-05B3-4A85-91CA-BF29DB6C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1D545D-B20A-4426-8C48-ED2408F9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F46CB4-BFDD-48DE-A715-671C1D7E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D4EEC7-30E8-4F2A-BE77-EB0889AF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623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2FAD2B-B120-45CE-9EAA-0BFA98E7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067742-977F-48AA-8ADF-7CCDB489B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F2E9AC-4C3E-4E5B-8982-9B2186FAE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55D7D5-3172-4C1A-984B-89B06200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7383F4A-BA1C-4E1A-AF2D-38AFA35C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C383A5D-7DD5-4246-B3D8-2B3AB76B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61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7F43E1-2149-4F44-B8BF-F3A6FCC0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31F1D5-C636-4207-B6AD-C33F4A87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66C832C-8EB1-4B88-B05C-802B02776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FFE2BEB-AF0F-4F64-9D40-73C315DED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5445CF2-ACFC-4A93-9199-46CEE293E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E8472E1-E6B5-4ABA-B843-DE693FE0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F090CD8-8419-4696-AA87-E1D90D49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AE11DB4-A63C-43B8-96F9-9FC01489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90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95727A-E2A1-4676-9B50-AFB787EB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395ECCF-AF55-4F3B-9290-FA26483E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6970437-A3F2-44DB-802B-E65ED4FD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DD89475-2969-4256-AA11-4F418C1D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000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رسم 4">
            <a:extLst>
              <a:ext uri="{FF2B5EF4-FFF2-40B4-BE49-F238E27FC236}">
                <a16:creationId xmlns:a16="http://schemas.microsoft.com/office/drawing/2014/main" id="{861D9718-7E0A-0F72-F895-EFEB8F3E38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C375EA-42F3-429A-90C5-7A30DCE1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D05D8C-03E5-4910-8E19-C0BA379D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121072-977A-4682-8BA4-8AC57443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902D03-5B80-4B7C-8D41-BB758DE9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F58F2A-0284-42AB-8E13-C1D1877B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E17568-414A-4959-9F5D-8DA2D42D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12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C78A28-6050-495A-9A82-BCA0AE6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576DA70-4B12-414D-AECC-546D82CB7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BCE43E-85B8-4929-9C89-86B4FDE38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4D9B9C-3C38-4EFE-851A-46C2062A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1F0008-D809-4F55-86D0-89B34881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36D781-C25C-4DD4-BF2C-BB48CD06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91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608316F-DE16-472D-A8F1-0247A3CB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50C28C-DAB4-4608-A5DA-25DA4F4C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4D5652-29CB-4E7A-9F0F-EDB3AE049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1110-ACF6-4967-B68B-0C6EE19194D9}" type="datetimeFigureOut">
              <a:rPr lang="ar-SA" smtClean="0"/>
              <a:t>11 رمضان،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F05DF4-0ABC-4C75-A65F-E9DA5C773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CE4669-2DA8-4048-AD9C-781CF7E61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750B-7079-4096-8080-61CCBC307B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66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1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1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1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1.png"/><Relationship Id="rId4" Type="http://schemas.openxmlformats.org/officeDocument/2006/relationships/image" Target="../media/image130.png"/><Relationship Id="rId9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5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8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pn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: زوايا قطرية مستديرة 16">
            <a:extLst>
              <a:ext uri="{FF2B5EF4-FFF2-40B4-BE49-F238E27FC236}">
                <a16:creationId xmlns:a16="http://schemas.microsoft.com/office/drawing/2014/main" id="{86F72695-A98C-9F75-7D48-D62C46C2CBC6}"/>
              </a:ext>
            </a:extLst>
          </p:cNvPr>
          <p:cNvSpPr/>
          <p:nvPr/>
        </p:nvSpPr>
        <p:spPr>
          <a:xfrm>
            <a:off x="5082283" y="382524"/>
            <a:ext cx="5571017" cy="719418"/>
          </a:xfrm>
          <a:prstGeom prst="round2Diag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 تحصيلي كيمياء</a:t>
            </a:r>
          </a:p>
        </p:txBody>
      </p: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8E1AC54D-8FEB-C12E-486D-B964FC17E941}"/>
              </a:ext>
            </a:extLst>
          </p:cNvPr>
          <p:cNvSpPr/>
          <p:nvPr/>
        </p:nvSpPr>
        <p:spPr>
          <a:xfrm>
            <a:off x="366530" y="382524"/>
            <a:ext cx="4715752" cy="71941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الفصل الأول </a:t>
            </a:r>
          </a:p>
        </p:txBody>
      </p:sp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5B354B1A-74AE-71C3-01A6-C145C1941CAC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2"/>
            <a:ext cx="1763584" cy="1669454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D68E4D1-DE6F-9BB7-A079-7D32F52F37D6}"/>
              </a:ext>
            </a:extLst>
          </p:cNvPr>
          <p:cNvSpPr>
            <a:spLocks noChangeAspect="1"/>
          </p:cNvSpPr>
          <p:nvPr/>
        </p:nvSpPr>
        <p:spPr>
          <a:xfrm flipV="1">
            <a:off x="0" y="0"/>
            <a:ext cx="1599832" cy="1599832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C95FB7-4E64-2C7C-8850-6EA81878863C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9ED54D6-1C2E-FBDD-2014-7B90CB8CF03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4B8754B-C317-E7C3-955C-A0F08E369FA9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4D43B87-4127-579F-F7CB-6D6107C6C483}"/>
              </a:ext>
            </a:extLst>
          </p:cNvPr>
          <p:cNvSpPr/>
          <p:nvPr/>
        </p:nvSpPr>
        <p:spPr>
          <a:xfrm>
            <a:off x="10525122" y="1893902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2A8D90-8161-2411-D072-55E1B9302506}"/>
              </a:ext>
            </a:extLst>
          </p:cNvPr>
          <p:cNvSpPr/>
          <p:nvPr/>
        </p:nvSpPr>
        <p:spPr>
          <a:xfrm>
            <a:off x="10525124" y="343979"/>
            <a:ext cx="1666876" cy="1549922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7F695FF-FC6E-7D1D-2BDA-4682572BC143}"/>
              </a:ext>
            </a:extLst>
          </p:cNvPr>
          <p:cNvSpPr/>
          <p:nvPr/>
        </p:nvSpPr>
        <p:spPr>
          <a:xfrm>
            <a:off x="10525125" y="0"/>
            <a:ext cx="1666875" cy="1260712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198DF30-D7BB-C505-0A2B-ACB3628FB43C}"/>
              </a:ext>
            </a:extLst>
          </p:cNvPr>
          <p:cNvSpPr txBox="1"/>
          <p:nvPr/>
        </p:nvSpPr>
        <p:spPr>
          <a:xfrm>
            <a:off x="10653300" y="2202487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0DFCB77-B627-7D30-A8C2-3AED23557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366567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B1A80021-309B-44F1-73AB-CE09B2F7E520}"/>
              </a:ext>
            </a:extLst>
          </p:cNvPr>
          <p:cNvSpPr/>
          <p:nvPr/>
        </p:nvSpPr>
        <p:spPr>
          <a:xfrm>
            <a:off x="11064741" y="340117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712E57E-CB8F-E12A-9A06-E76D4557FAC2}"/>
              </a:ext>
            </a:extLst>
          </p:cNvPr>
          <p:cNvSpPr txBox="1"/>
          <p:nvPr/>
        </p:nvSpPr>
        <p:spPr>
          <a:xfrm>
            <a:off x="10622029" y="1273733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FCF8F956-10FD-5439-8032-C5455247B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21" y="2454088"/>
            <a:ext cx="4717844" cy="3873292"/>
          </a:xfrm>
          <a:prstGeom prst="rect">
            <a:avLst/>
          </a:prstGeom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44A1D05-F656-6501-2D55-C73B98638B89}"/>
              </a:ext>
            </a:extLst>
          </p:cNvPr>
          <p:cNvSpPr/>
          <p:nvPr/>
        </p:nvSpPr>
        <p:spPr>
          <a:xfrm>
            <a:off x="4888363" y="301433"/>
            <a:ext cx="881600" cy="8816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</a:rPr>
              <a:t>1</a:t>
            </a:r>
            <a:endParaRPr lang="ar-SA" sz="2800" dirty="0">
              <a:solidFill>
                <a:schemeClr val="bg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658864-CB97-1253-100A-910C3BEC7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77" y="5871736"/>
            <a:ext cx="1441712" cy="77212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5D3F4B8-60A8-F767-5125-26F15A436351}"/>
              </a:ext>
            </a:extLst>
          </p:cNvPr>
          <p:cNvSpPr/>
          <p:nvPr/>
        </p:nvSpPr>
        <p:spPr>
          <a:xfrm>
            <a:off x="10525121" y="5276383"/>
            <a:ext cx="1666878" cy="465510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BF03B14-A19F-CA26-3C29-1ED795F3D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26" y="2296861"/>
            <a:ext cx="3254940" cy="3738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Graphic 7" descr="Badge Tick1 with solid fill">
            <a:extLst>
              <a:ext uri="{FF2B5EF4-FFF2-40B4-BE49-F238E27FC236}">
                <a16:creationId xmlns:a16="http://schemas.microsoft.com/office/drawing/2014/main" id="{0BA1232F-67A6-7DF7-A8E8-95C420081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52193" y="1467145"/>
            <a:ext cx="782726" cy="7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C7294-A6FE-742A-B423-609D5D0F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2CA831CE-FD21-8711-6F04-8D2E79FF84FB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DD213B56-F859-283A-0332-C24B1F01729E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6D61EEA-DAAF-E6B4-68F4-8A2B2496765E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F785F7B-7EFE-37E7-7427-D40BCBB86E9F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C17FE25-BFA9-3E10-3625-61C48F7E9FAF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0763967-62E8-FA9E-A8EE-D3C1B1DBAF66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DA2B407-47D0-20E3-1AC5-399CC5FC6D1F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C14F3F6-22A0-71E2-9A2E-49F8BD93073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8207371-20A5-259D-E559-AEA927D52FCA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78D0111E-70EE-9929-4614-19CEC099E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FF7342CF-F03D-3111-52E9-C2ADD67F0FD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06DC475-85D6-9521-25A2-7206B23E31A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1851B9E-F87D-5FE8-7680-1A79169C4EC8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44E1A63-2181-B75C-0C8B-8B54A8494DDA}"/>
              </a:ext>
            </a:extLst>
          </p:cNvPr>
          <p:cNvSpPr txBox="1"/>
          <p:nvPr/>
        </p:nvSpPr>
        <p:spPr>
          <a:xfrm>
            <a:off x="248771" y="598496"/>
            <a:ext cx="10119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ar-SA" sz="3600" dirty="0"/>
              <a:t>تسمى الطبقة التي الطبقة التي تحتوي على الأقمار الصناعية بطبقة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563BBD9-E4A1-C035-DAF8-698FA914D386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1A594A6-4B8B-EA2C-868D-C267732CFB0A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التروبوسفير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3B11E6E-672A-B8EE-EC4E-3DCE65F588DA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D2F37AB-9C9D-FBF6-EDC5-94ABD9DF1FDA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الستراتوسفير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7332989-3BDC-2A19-40F6-527EF80F639D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169502B-8A2D-AF3B-1330-C994E4C80757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الميزوسفير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20030D3-92C3-440A-46F3-BE53474BB2AA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F92DE0D-6ADC-741B-133B-1AA2EAAE7986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الثيروموسفير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8CC8A07-875D-BEC6-CEF4-105ED2699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2478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E9574-D636-2494-2271-853E5FB7B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A6AA62B3-4051-F39A-9519-C56D43DD3677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F397C0AC-9FE1-45F3-B208-0436FFC60BCA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321C9D5-F253-B2EE-D260-20290EE9102D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6D97BF3-93D6-8EFB-AE5B-558D82869DF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9FE0E55-6C06-0B4B-1323-1A1E40A0CF0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CCEF1CE-51C6-88D7-10E4-84FACF76C09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7D656A-E442-A259-A4FA-B9DB165AE6C1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EB5E2F8-6C61-1189-9AFB-34AF15F2699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F729AE3-6C21-D13A-5099-DBF7CF8E15D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29084021-1FB9-5629-3DFD-0C2CC503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EBD0601-24F4-5162-F3A7-F0FCEE1038BF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BEE4FE1-45B9-9E0A-184D-EDA2AD22DE19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7D4E2BD-A68B-7131-2DF1-5E12D84DF891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309F8E8-79C5-8845-8DFD-D23ED1A421DD}"/>
              </a:ext>
            </a:extLst>
          </p:cNvPr>
          <p:cNvSpPr txBox="1"/>
          <p:nvPr/>
        </p:nvSpPr>
        <p:spPr>
          <a:xfrm>
            <a:off x="657840" y="573903"/>
            <a:ext cx="9325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الطبقة التي تحتوي على الشهب والمكوك الفضائي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AB7C9F0-0848-B0D5-0750-0C87DB0155C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B5578F6-05FF-7A35-437E-A72014013CC1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التروبوسفير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FAFAEF6-2ABC-0955-4434-4D7D5944AC7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A651214-0AD3-36AB-4AB1-D16638DC5B03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الستراتوسفير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2F855E1-5863-54E2-436B-0BBD6BE2E6CC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E86FADA-D500-8A86-26D1-0C7C5AAE854B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الميزوسفير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52E234D-AEFC-1A4E-65CB-2B75EC1283E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D357F33-AB9D-745F-51C7-C8250F7F005F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الثيروموسفير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7F317D1-6B17-28A1-EE71-F3B2BDA70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6793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2ABFC-AFFB-59A6-89DC-5278BE19D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DFC0905-908A-F894-B4B6-6154E8E48F33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921CE33-2041-448E-9304-A0BF4BF51917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5731986-98AD-B0A4-189C-8CD65AC78987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3334002-70D9-B928-AF68-CFB7C8853B40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30D5CC4-9CE3-F1B4-98E8-13A2FA69BED0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567A467-2870-5E10-9B2C-BA9D5A11F93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EC5F568-20A3-B500-E7DF-87DAEE50C33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25008D7-7DDA-50AB-4813-3839ECF02E0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22B3B4C-402A-49C5-946B-39679C1B5BC4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9128755-5BF8-24F1-0FC7-D67E77C99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CD09E74B-2940-E0A7-BD6C-3F40F111F30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5E87F04-63B4-9FBD-FD0B-EE722570FD1F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B8B75DE-4DEB-DB65-284C-DE3E955FB274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3AFE7C2B-00E8-918C-C600-B7C78982991A}"/>
                  </a:ext>
                </a:extLst>
              </p:cNvPr>
              <p:cNvSpPr txBox="1"/>
              <p:nvPr/>
            </p:nvSpPr>
            <p:spPr>
              <a:xfrm>
                <a:off x="79506" y="567071"/>
                <a:ext cx="9903946" cy="1264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تسمى الطبقة التي تمتد ما بين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10−50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3600" dirty="0"/>
                  <a:t> </a:t>
                </a:r>
                <a:r>
                  <a:rPr lang="ar-SA" sz="3600" dirty="0"/>
                  <a:t> فوق سطح الأرض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وتحتوي على طبقة الأوزون</a:t>
                </a: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3AFE7C2B-00E8-918C-C600-B7C789829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" y="567071"/>
                <a:ext cx="9903946" cy="1264449"/>
              </a:xfrm>
              <a:prstGeom prst="rect">
                <a:avLst/>
              </a:prstGeom>
              <a:blipFill>
                <a:blip r:embed="rId4"/>
                <a:stretch>
                  <a:fillRect l="-677" t="-8213" r="-1908" b="-173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9C5E2B9-BC21-653E-04C9-1C90ED0D95B6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C96CC7F-BC79-7280-A500-116701D5DF40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التروبوسفير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4C032A1-CC2C-74F4-EEB6-F59EC58A37E3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2C54F54-C8A6-28C3-FC7A-1A53946D73A5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الستراتوسفير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4336EE4-EE9D-A998-834C-A7879631F2D5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71353EB-B9BD-A182-E5A2-9A8C75042776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الميزوسفير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6675D50-D253-A74F-89E2-51DD65DCA36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42B46F1-F532-2BFC-37C1-05F051BBA797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الثيروموسفير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AFF1D739-6EDF-3AC5-8BCC-B924F6E34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3264172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0B62F-5342-719F-B0E1-C81C8568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6FF1BB14-1BAF-70AD-99D7-1C451EFA76B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3C4A1FEC-2B84-8CCD-EF84-171D3D86B493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71706AD-98E3-FAB6-168D-CBC3D6747322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F728A83-3A7B-562B-4331-2D1A513DFA8E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EF4BE85-174B-889F-EF67-063555D7753E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842A00A-C169-BF9A-9A83-80A3C2182D6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A8A72EF-EA53-A501-E9B7-7EA3DC421D40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522C6CE-E0D9-F522-11D0-A58805851F4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FE97F46-F739-2716-316A-9A41EED39DE5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3F045F9D-54FD-EC40-3121-5B4CB3983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9D5587C7-45D0-DF98-1059-759001DA9508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AB501C1-B049-4C3C-8E3E-DA5E237E44F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C78851A-4ACB-C22B-DCF8-00BD39A1CBA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4C9DAB-F6AA-90D7-9FBE-CA5E8B2661E3}"/>
              </a:ext>
            </a:extLst>
          </p:cNvPr>
          <p:cNvSpPr txBox="1"/>
          <p:nvPr/>
        </p:nvSpPr>
        <p:spPr>
          <a:xfrm>
            <a:off x="463923" y="603293"/>
            <a:ext cx="9903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المصطلحات التالية تعرف بأن لها تركيب محدد وثابت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95B3060-0EA3-76E2-E2BC-F8782203979F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E286CE1-6509-A012-46D2-0E4C63D37DD6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التفاعل الكيميائي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927CA26-6071-44B0-1CE9-EC057DF6552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225D3DF-0861-323A-C511-405389681AA2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المعادلة الكيميائية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1CE59F0-A06A-61FC-E9E6-FFCF6B9134B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7380C97-11BD-D7FB-11F7-74B2D12C5153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الخواص الكيميائية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134361D-BB05-D734-5537-5082FA04A826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DF25439-191C-262A-8E01-D352DFC476EF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المادة الكيميائية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F5D71A1E-4E89-5B4C-48C2-6EB0CF626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6793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47018-8D28-7A8A-CF0D-A4B9D091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9C31B95A-BF29-FB97-6036-A7323ACE7F8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45954376-B327-AF7E-F204-1F17C4F0230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C24DCFF-29C5-D158-C901-CF517BE77DD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B014708-8A5A-5A95-3E8A-76A1701C389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D41F90C-29FF-680A-8F4D-B1375888FE9A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3CCE194-4B2E-A8C4-76B7-CDBE77BA2F1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EF23E96-9FBD-5F23-2482-81E1F1D4C47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F680AB7-669F-A798-809B-24569C030762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5504DBD-6800-0AAE-E990-16C3234BFAC9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3E66029-ED83-C77D-DB16-6D0512E0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C6AB93A6-B8B2-C538-89D1-61251019513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F81A7AE-F949-B143-2358-5D2F57FE162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9DF6FAF-4B62-F7B3-F483-C9D8F517870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309D0A6-0B18-8E48-DE99-FA102B574B34}"/>
              </a:ext>
            </a:extLst>
          </p:cNvPr>
          <p:cNvSpPr txBox="1"/>
          <p:nvPr/>
        </p:nvSpPr>
        <p:spPr>
          <a:xfrm>
            <a:off x="5698100" y="575905"/>
            <a:ext cx="4209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تتميز المادة الكيميائية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BC03B6-B7B5-43B5-6E2C-DE4044E34F97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FC05AD-1AF0-ADF2-0637-EC714A25A440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بلون ثابت ومحدد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F890943-88B1-5F96-D3ED-387E77FCB03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6DDD0F9-09F3-AD79-1965-526A1767599B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بتركيب ثابت ومحدد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462CFAF-20E2-A164-AF14-B56442E8EA88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9A8A854-7E3F-C380-08B7-5906D57A609D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بملمس ناعم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FD7FD2D-B4DD-297D-80B2-47C3B10B84CF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3E352E3-8CEB-A61C-DCFA-5AB930C9A85B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بشكل ثابت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0DB69B19-F2D0-82B1-8540-580F3D8AB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300299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E3288-6454-12F5-172C-185A2739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BC7601AD-904F-903E-3FD9-6DC4603D331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F020FFD2-6D46-4699-EAF2-B4D5CCEC1E2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7267FA-C0B6-AD68-5319-3D6C4624D268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13011DB-995A-7092-D8B6-87064ECFC09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1A36411-B0DC-2617-CD4B-61CB25AF958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5927B49-E247-C045-F9A8-327235FF838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70F29D3-3A41-69C5-73AF-8509CA92F630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1294707-5110-F597-0CB7-D135101901F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4C79974-2570-B15A-7E2C-6F7F19E89378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13F16C3-B7EA-7BEE-6422-DF8AFB57C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5A61EB35-7634-DDCD-6239-EB1D4C3412F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704F91D-2E43-D649-92A9-65CCEE5596BC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ADE2091-9DC7-1D63-44B0-998C0F781542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29B5430-BDF4-4D7C-823E-4BD17141C9B8}"/>
              </a:ext>
            </a:extLst>
          </p:cNvPr>
          <p:cNvSpPr txBox="1"/>
          <p:nvPr/>
        </p:nvSpPr>
        <p:spPr>
          <a:xfrm>
            <a:off x="2575111" y="573903"/>
            <a:ext cx="7341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الأشعة فوق البنفسجية يرمز لها بالرمز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D819AC4-9DBB-EF78-64EF-95E707243B5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E90162E4-E8A1-58FB-A70B-F063C7B38168}"/>
                  </a:ext>
                </a:extLst>
              </p:cNvPr>
              <p:cNvSpPr/>
              <p:nvPr/>
            </p:nvSpPr>
            <p:spPr>
              <a:xfrm>
                <a:off x="6790765" y="2229394"/>
                <a:ext cx="2252468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𝑈𝑇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E90162E4-E8A1-58FB-A70B-F063C7B38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65" y="2229394"/>
                <a:ext cx="2252468" cy="7278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529208D-76E9-176B-D04C-887C12585E8E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CBB8DCF8-5E35-10D5-DF77-C9E26B41A719}"/>
                  </a:ext>
                </a:extLst>
              </p:cNvPr>
              <p:cNvSpPr/>
              <p:nvPr/>
            </p:nvSpPr>
            <p:spPr>
              <a:xfrm>
                <a:off x="6790940" y="3190051"/>
                <a:ext cx="2253616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𝑈𝑉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CBB8DCF8-5E35-10D5-DF77-C9E26B41A7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940" y="3190051"/>
                <a:ext cx="2253616" cy="7278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9084C2A-7803-9479-9792-7D8F64142D39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9363F845-BD09-E241-6440-4572F5963731}"/>
                  </a:ext>
                </a:extLst>
              </p:cNvPr>
              <p:cNvSpPr/>
              <p:nvPr/>
            </p:nvSpPr>
            <p:spPr>
              <a:xfrm>
                <a:off x="6786972" y="4145172"/>
                <a:ext cx="2253615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9363F845-BD09-E241-6440-4572F5963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2" y="4145172"/>
                <a:ext cx="2253615" cy="7278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9BD80B-338A-ECDA-D61E-56A3BC6B77E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78CF8278-5343-31F4-595D-3D36DDD5E352}"/>
                  </a:ext>
                </a:extLst>
              </p:cNvPr>
              <p:cNvSpPr/>
              <p:nvPr/>
            </p:nvSpPr>
            <p:spPr>
              <a:xfrm>
                <a:off x="6787330" y="5111276"/>
                <a:ext cx="2254582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𝑈𝑁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78CF8278-5343-31F4-595D-3D36DDD5E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30" y="5111276"/>
                <a:ext cx="2254582" cy="72782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4439E0D-15D6-C1F2-897B-F165654A5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E765-955C-ADD8-5666-D31FC3DF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287A4C8E-6BA3-1D84-7AFA-3558E964FEEF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58B34A3-2D23-2088-2B69-A8B980B41482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FAF5A3-0F52-0DD1-5403-8C711A07C460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5579854-539D-32BB-5603-BE8C939BF1C1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B928CB-5361-F05E-4F98-25F08CA2107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CCE7317-68E0-EC32-248E-D3F7219322C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C18C-2B6B-3E09-8817-CE423059E00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6CD1527-8AE7-C999-BC6C-AE5800187C42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C1F9300-BA5F-B377-5BDB-DC214A412504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022D559-701B-8849-A824-57A28342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A379986-902A-CCD8-62A2-3B9016300E0D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FDD4C9D-6296-B35C-12BB-7573082D90EE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54DED99-20E5-9A7D-F736-9C260DB6FFB1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0A0DDB-800E-C406-5F37-E8C55B3FEAF9}"/>
              </a:ext>
            </a:extLst>
          </p:cNvPr>
          <p:cNvSpPr txBox="1"/>
          <p:nvPr/>
        </p:nvSpPr>
        <p:spPr>
          <a:xfrm>
            <a:off x="1794008" y="652603"/>
            <a:ext cx="8189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المستوى الطبيعي لكمية غاز الأوزون في الجو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1C3711E-ECB6-29AA-3566-CFFE5B21A9C4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E10DDA6A-0011-16D8-BDDE-C14C91BDF763}"/>
                  </a:ext>
                </a:extLst>
              </p:cNvPr>
              <p:cNvSpPr/>
              <p:nvPr/>
            </p:nvSpPr>
            <p:spPr>
              <a:xfrm>
                <a:off x="6790765" y="2229394"/>
                <a:ext cx="2252468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𝐷𝑈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E10DDA6A-0011-16D8-BDDE-C14C91BD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65" y="2229394"/>
                <a:ext cx="2252468" cy="7278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3ADE9CC-FC10-A30E-6C2A-3517F9E097C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657E9389-8FB8-E247-E6FF-936A39B8B977}"/>
                  </a:ext>
                </a:extLst>
              </p:cNvPr>
              <p:cNvSpPr/>
              <p:nvPr/>
            </p:nvSpPr>
            <p:spPr>
              <a:xfrm>
                <a:off x="6790940" y="3190051"/>
                <a:ext cx="2253616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200 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𝐷𝑈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657E9389-8FB8-E247-E6FF-936A39B8B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940" y="3190051"/>
                <a:ext cx="2253616" cy="7278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64ABFD-31CB-6A5D-7BBD-3527A99B64B3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71CF39D0-BC08-0B31-2BEF-127E7B547E3E}"/>
                  </a:ext>
                </a:extLst>
              </p:cNvPr>
              <p:cNvSpPr/>
              <p:nvPr/>
            </p:nvSpPr>
            <p:spPr>
              <a:xfrm>
                <a:off x="6786972" y="4145172"/>
                <a:ext cx="2253615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300 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𝐷𝑈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71CF39D0-BC08-0B31-2BEF-127E7B547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2" y="4145172"/>
                <a:ext cx="2253615" cy="7278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B8A5D1A-2FBD-065F-5EF7-1F37A3315C46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B867B71B-4E47-DC3D-7782-50340DF5BA3D}"/>
                  </a:ext>
                </a:extLst>
              </p:cNvPr>
              <p:cNvSpPr/>
              <p:nvPr/>
            </p:nvSpPr>
            <p:spPr>
              <a:xfrm>
                <a:off x="6787330" y="5111276"/>
                <a:ext cx="2254582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400 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𝐷𝑈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B867B71B-4E47-DC3D-7782-50340DF5B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30" y="5111276"/>
                <a:ext cx="2254582" cy="72782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CEF354D5-82D3-D54F-6362-E8C453822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6261" y="4275125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67D81-8B8B-34FE-A902-F36BCD666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92582F5F-C116-27D7-3731-AACC9CE0226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21966E55-1A42-C524-E5B9-41ED02EE55C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A3652E6-24E4-0CBC-05CF-9BBEB80C2D0B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FD95046-5CFA-AE9D-C8A6-A543036EBC0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3A05593-7084-2D12-0F41-74B2F0BE256F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0A1DD96-0761-C0BC-D0D8-60271EDB724D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4B4460C-9C98-F46B-F6DA-6D24B48120BA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3B3D1AD-3250-C390-FF6B-D2DC9E646D10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9C1CC7A-90F5-FFAA-5AD4-811CA70D837F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CA184107-E016-AE88-72E5-9E04A165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9400D61D-CA78-1E53-DD68-F8F10A2E13C2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7373EB7-B5FE-7EE9-E905-963E907AEE7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2721B3D-3C38-0155-2CF0-0CA6156EA868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A513803-5CFB-AAF7-A52E-AB93C941AB2F}"/>
              </a:ext>
            </a:extLst>
          </p:cNvPr>
          <p:cNvSpPr txBox="1"/>
          <p:nvPr/>
        </p:nvSpPr>
        <p:spPr>
          <a:xfrm>
            <a:off x="376519" y="621825"/>
            <a:ext cx="9539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العالم الذي قاس كمية غاز الأوزون في الغلاف الجوي هو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8811872-3C55-0A9D-0068-9BB0EDC70BC5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1027898-6792-DFF3-2FF8-A2F1C4B7BE40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توماس ميجلي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5CAE981-67FF-869C-1A7E-ED86FF63BDAE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5188D0C-0DFD-3285-2904-0B4E04D5E36C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ألكسندر فلمنج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8F12A7B-B40B-C08C-87EC-A0E3AD22941C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A9C8A99-0FC6-02FC-781A-562B69186334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دوبسون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16D4C1E-4E5C-96D4-B00E-5FF18D568340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DE79724-5E0C-1C64-2157-A0C0DBD5AFD5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جوليان هيل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23604CF-4B71-3AE0-BCD9-977C612D7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2478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D67D1-2A79-AE3A-FF43-AD9022339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3B42CDA4-6847-06C8-0DCE-A1CD73CE6B7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A631CBCC-5953-69EE-D4F7-2B762B8D6E6C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D0BEF2-F051-09E0-23C5-189E7A10621E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29E9302-AF1E-14B7-CC36-90D14F19226B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040674F-4D65-1D08-5DAF-D944E696ADC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3CF422A-C693-F792-66EA-8EADA95CE41F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47F9D5C-EF35-4944-A01C-7D4DC83611CA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83F137C-B597-789E-4462-CD74B729AB65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F082546-C487-851D-E578-25560ABAFD13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DD4CDB89-6081-323A-75A6-B49468E6A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0F0204B-155F-534D-EC1D-835C3FCF4935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B65CC2D-5A79-FEAA-642B-11F27B718CDF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FA2B993-F304-1C7C-8FEA-79088377BEF9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29E1FB-F284-3367-FE29-BFA0D7C73DD1}"/>
              </a:ext>
            </a:extLst>
          </p:cNvPr>
          <p:cNvSpPr txBox="1"/>
          <p:nvPr/>
        </p:nvSpPr>
        <p:spPr>
          <a:xfrm>
            <a:off x="1467463" y="621825"/>
            <a:ext cx="8448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أول عالم حضر مركب كلوروفلوروكربون هو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74B8B2A-C981-FFF4-7CDD-DA9F7A487B7D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E4C59A8-7FC0-CF80-29D3-9B0F472DB0B6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دوبسون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0F046DD-B51C-4CEA-5D70-643121462CB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1F86CA9-BBD7-687C-9D3E-E1F226DE3BB1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مونتريال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D85775D-C61B-F684-C223-4F830BBB76FD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78632E0-149F-FB3A-0090-601802D62AFC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جوليان هيل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7C5E90C-0BA8-21B3-9284-65992808B450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48E1163-916C-1EA6-568B-31B19F52DA06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توماس ميجلي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3697BBD4-7729-7496-4826-0EB9673C7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6793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E3288-6454-12F5-172C-185A2739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BC7601AD-904F-903E-3FD9-6DC4603D331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F020FFD2-6D46-4699-EAF2-B4D5CCEC1E2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7267FA-C0B6-AD68-5319-3D6C4624D268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13011DB-995A-7092-D8B6-87064ECFC09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1A36411-B0DC-2617-CD4B-61CB25AF958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5927B49-E247-C045-F9A8-327235FF838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70F29D3-3A41-69C5-73AF-8509CA92F630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1294707-5110-F597-0CB7-D135101901F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4C79974-2570-B15A-7E2C-6F7F19E89378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13F16C3-B7EA-7BEE-6422-DF8AFB57C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5A61EB35-7634-DDCD-6239-EB1D4C3412F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704F91D-2E43-D649-92A9-65CCEE5596BC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ADE2091-9DC7-1D63-44B0-998C0F781542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329B5430-BDF4-4D7C-823E-4BD17141C9B8}"/>
                  </a:ext>
                </a:extLst>
              </p:cNvPr>
              <p:cNvSpPr txBox="1"/>
              <p:nvPr/>
            </p:nvSpPr>
            <p:spPr>
              <a:xfrm>
                <a:off x="1290917" y="603293"/>
                <a:ext cx="861302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4000" dirty="0"/>
                  <a:t>أحد العناصر التالية ليس من مكونات مادة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𝐶𝐹𝐶</m:t>
                    </m:r>
                    <m:r>
                      <a:rPr lang="en-US" sz="4000" i="1" baseline="-25000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ar-SA" sz="4000" baseline="-25000" dirty="0"/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329B5430-BDF4-4D7C-823E-4BD17141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7" y="603293"/>
                <a:ext cx="8613027" cy="707886"/>
              </a:xfrm>
              <a:prstGeom prst="rect">
                <a:avLst/>
              </a:prstGeom>
              <a:blipFill>
                <a:blip r:embed="rId4"/>
                <a:stretch>
                  <a:fillRect t="-15517" r="-2477" b="-3620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D819AC4-9DBB-EF78-64EF-95E707243B5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90162E4-E8A1-58FB-A70B-F063C7B38168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الفلور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529208D-76E9-176B-D04C-887C12585E8E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BB8DCF8-5E35-10D5-DF77-C9E26B41A719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الكربون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9084C2A-7803-9479-9792-7D8F64142D39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363F845-BD09-E241-6440-4572F5963731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النيتروجين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9BD80B-338A-ECDA-D61E-56A3BC6B77E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8CF8278-5343-31F4-595D-3D36DDD5E352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الكلور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4439E0D-15D6-C1F2-897B-F165654A5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421297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E6E86-BB1C-876B-68E9-4298BB958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2AC13EFC-0FC0-FAD7-F2DB-78E483C29BC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69787E61-BE81-85A8-C14E-C63EEC13D162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5B37C53-4756-B5D9-13CC-A18D865B34D4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6E66CF4-522B-2076-744D-640B611549BF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ACE304C-5CA7-E1EC-6A09-E7EAB5809B65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4AC5CB-F86A-0D93-7E01-0A3AA9BC878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13A0F16-C425-5570-A32A-571DC38ABDE8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0E738D4-5245-C10E-CB3B-28A78DF73607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B4C0B10-539F-7624-5269-C8FDDFDC9FE9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2AE45AD9-52FB-59ED-D4F2-91A56E58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98AE1E8C-8DD1-5C0C-9EFC-10AF2C898003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842C77C-E551-3736-BFBD-2AF050CF966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B09C201-D4B6-651D-AD2E-B4439B5EF55B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2E57F65-655B-B68A-9E7D-0DC13CCCC239}"/>
              </a:ext>
            </a:extLst>
          </p:cNvPr>
          <p:cNvSpPr txBox="1"/>
          <p:nvPr/>
        </p:nvSpPr>
        <p:spPr>
          <a:xfrm>
            <a:off x="144128" y="749995"/>
            <a:ext cx="9879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/>
              <a:t>في مختبر الكيمياء الواجب عليك فعله مع المواد الكيميائية بعد نهاية التجربة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95F3F1-059D-8E38-DE0C-D004613793F2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950BECE-6E0F-FCBC-72B0-5CE5F5CEB2D0}"/>
              </a:ext>
            </a:extLst>
          </p:cNvPr>
          <p:cNvSpPr/>
          <p:nvPr/>
        </p:nvSpPr>
        <p:spPr>
          <a:xfrm>
            <a:off x="3798794" y="2229394"/>
            <a:ext cx="524443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تضعها في حوض المغسلة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AFEA280-54B3-FEA0-2728-6023FFCDA8E8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D08640-D55A-D4E0-6D90-750CC4E49FB1}"/>
              </a:ext>
            </a:extLst>
          </p:cNvPr>
          <p:cNvSpPr/>
          <p:nvPr/>
        </p:nvSpPr>
        <p:spPr>
          <a:xfrm>
            <a:off x="3797445" y="3190051"/>
            <a:ext cx="52471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ترجعها إلى العبوة الأصلية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F1D5F82-C5DD-19D1-CEE2-BF3AEF1B1C2E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9835F8F-210F-F376-7075-0CB2DD3E04FE}"/>
              </a:ext>
            </a:extLst>
          </p:cNvPr>
          <p:cNvSpPr/>
          <p:nvPr/>
        </p:nvSpPr>
        <p:spPr>
          <a:xfrm>
            <a:off x="3793478" y="4145172"/>
            <a:ext cx="524710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تخلطها مع مادة أخرى وتضعها في الخاوية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625B24-0684-C4CA-B6BA-919434934624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69D599-82F0-A61D-2BCF-DE0D78766D89}"/>
              </a:ext>
            </a:extLst>
          </p:cNvPr>
          <p:cNvSpPr/>
          <p:nvPr/>
        </p:nvSpPr>
        <p:spPr>
          <a:xfrm>
            <a:off x="3792553" y="5111276"/>
            <a:ext cx="524936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التخلص منها وفقاً لتوجيهات المعلم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E5927198-EC15-99C5-A7FD-E7589064E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9357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8E765-955C-ADD8-5666-D31FC3DFE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287A4C8E-6BA3-1D84-7AFA-3558E964FEEF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58B34A3-2D23-2088-2B69-A8B980B41482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FAF5A3-0F52-0DD1-5403-8C711A07C460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5579854-539D-32BB-5603-BE8C939BF1C1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B928CB-5361-F05E-4F98-25F08CA2107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CCE7317-68E0-EC32-248E-D3F7219322C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E8FC18C-2B6B-3E09-8817-CE423059E00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6CD1527-8AE7-C999-BC6C-AE5800187C42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C1F9300-BA5F-B377-5BDB-DC214A412504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022D559-701B-8849-A824-57A28342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A379986-902A-CCD8-62A2-3B9016300E0D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FDD4C9D-6296-B35C-12BB-7573082D90EE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54DED99-20E5-9A7D-F736-9C260DB6FFB1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0A0DDB-800E-C406-5F37-E8C55B3FEAF9}"/>
              </a:ext>
            </a:extLst>
          </p:cNvPr>
          <p:cNvSpPr txBox="1"/>
          <p:nvPr/>
        </p:nvSpPr>
        <p:spPr>
          <a:xfrm>
            <a:off x="2600874" y="603293"/>
            <a:ext cx="7315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يرمز لمادة الكلوروفلوروكربون بالرمز</a:t>
            </a:r>
            <a:endParaRPr lang="ar-SA" sz="40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1C3711E-ECB6-29AA-3566-CFFE5B21A9C4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E10DDA6A-0011-16D8-BDDE-C14C91BDF763}"/>
                  </a:ext>
                </a:extLst>
              </p:cNvPr>
              <p:cNvSpPr/>
              <p:nvPr/>
            </p:nvSpPr>
            <p:spPr>
              <a:xfrm>
                <a:off x="6790765" y="2229394"/>
                <a:ext cx="2252468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𝐶𝐹𝐶</m:t>
                      </m:r>
                      <m:r>
                        <a:rPr lang="en-US" sz="28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E10DDA6A-0011-16D8-BDDE-C14C91BDF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765" y="2229394"/>
                <a:ext cx="2252468" cy="7278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3ADE9CC-FC10-A30E-6C2A-3517F9E097C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657E9389-8FB8-E247-E6FF-936A39B8B977}"/>
                  </a:ext>
                </a:extLst>
              </p:cNvPr>
              <p:cNvSpPr/>
              <p:nvPr/>
            </p:nvSpPr>
            <p:spPr>
              <a:xfrm>
                <a:off x="6790940" y="3190051"/>
                <a:ext cx="2253616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𝐶𝐹𝐶</m:t>
                      </m:r>
                      <m:r>
                        <a:rPr lang="en-US" sz="28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657E9389-8FB8-E247-E6FF-936A39B8B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940" y="3190051"/>
                <a:ext cx="2253616" cy="72782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64ABFD-31CB-6A5D-7BBD-3527A99B64B3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71CF39D0-BC08-0B31-2BEF-127E7B547E3E}"/>
                  </a:ext>
                </a:extLst>
              </p:cNvPr>
              <p:cNvSpPr/>
              <p:nvPr/>
            </p:nvSpPr>
            <p:spPr>
              <a:xfrm>
                <a:off x="6786972" y="4145172"/>
                <a:ext cx="2253615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𝐶𝐹𝑂</m:t>
                      </m:r>
                      <m:r>
                        <a:rPr lang="en-US" sz="28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71CF39D0-BC08-0B31-2BEF-127E7B547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72" y="4145172"/>
                <a:ext cx="2253615" cy="7278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B8A5D1A-2FBD-065F-5EF7-1F37A3315C46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B867B71B-4E47-DC3D-7782-50340DF5BA3D}"/>
                  </a:ext>
                </a:extLst>
              </p:cNvPr>
              <p:cNvSpPr/>
              <p:nvPr/>
            </p:nvSpPr>
            <p:spPr>
              <a:xfrm>
                <a:off x="6787330" y="5111276"/>
                <a:ext cx="2254582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𝐶𝑁𝐹</m:t>
                      </m:r>
                      <m:r>
                        <a:rPr lang="en-US" sz="280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B867B71B-4E47-DC3D-7782-50340DF5B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30" y="5111276"/>
                <a:ext cx="2254582" cy="72782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CEF354D5-82D3-D54F-6362-E8C453822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52095" y="197264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67D81-8B8B-34FE-A902-F36BCD666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92582F5F-C116-27D7-3731-AACC9CE0226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21966E55-1A42-C524-E5B9-41ED02EE55C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A3652E6-24E4-0CBC-05CF-9BBEB80C2D0B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FD95046-5CFA-AE9D-C8A6-A543036EBC0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3A05593-7084-2D12-0F41-74B2F0BE256F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0A1DD96-0761-C0BC-D0D8-60271EDB724D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4B4460C-9C98-F46B-F6DA-6D24B48120BA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3B3D1AD-3250-C390-FF6B-D2DC9E646D10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9C1CC7A-90F5-FFAA-5AD4-811CA70D837F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CA184107-E016-AE88-72E5-9E04A165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9400D61D-CA78-1E53-DD68-F8F10A2E13C2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7373EB7-B5FE-7EE9-E905-963E907AEE7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2721B3D-3C38-0155-2CF0-0CA6156EA868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A513803-5CFB-AAF7-A52E-AB93C941AB2F}"/>
              </a:ext>
            </a:extLst>
          </p:cNvPr>
          <p:cNvSpPr txBox="1"/>
          <p:nvPr/>
        </p:nvSpPr>
        <p:spPr>
          <a:xfrm>
            <a:off x="376519" y="621825"/>
            <a:ext cx="9539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/>
              <a:t>جميع المواد التالية لها علاقة بانخفاض كمية غاز الأوزون في الغلاف الجوي ما عدا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8811872-3C55-0A9D-0068-9BB0EDC70BC5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1027898-6792-DFF3-2FF8-A2F1C4B7BE40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الكلور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5CAE981-67FF-869C-1A7E-ED86FF63BDAE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5188D0C-0DFD-3285-2904-0B4E04D5E36C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الفلور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8F12A7B-B40B-C08C-87EC-A0E3AD22941C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A9C8A99-0FC6-02FC-781A-562B69186334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الكربون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16D4C1E-4E5C-96D4-B00E-5FF18D568340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DE79724-5E0C-1C64-2157-A0C0DBD5AFD5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الأكسجين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23604CF-4B71-3AE0-BCD9-977C612D7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8539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19E22-4F5C-2F7F-5DF5-359A8573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9B4183E-2DD1-AEAD-76F9-A540CA546BBF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A201522-04A1-9E37-881C-BDE28318A3FC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347F363-E50D-BE3E-8ACC-C68AE5E0C15C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E76AC58-EDAF-EEB6-22EE-59354A6D18B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6140D1-8476-0C93-D2EA-23D101EFD444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C380415-3E6E-0440-0FB1-439E3EB712D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3BDA849-9832-520D-522D-963C1C15AD5E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5E54EF0-42F9-CBC8-3386-2BEC924CA3EC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D5C9D4A-6E91-824B-23FD-77A1B3F8CD76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C9F51A95-ABA5-6060-EA07-E55DA449E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5F2DD839-A3AC-26C5-FCA0-ADB6480A998D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C99C546-4023-0E7B-05C1-9C20687101C6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DEDD92C-3EB9-67A7-869C-2D3FA625621A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76D787B-AA19-51F1-E28C-7791BAFA6DCC}"/>
              </a:ext>
            </a:extLst>
          </p:cNvPr>
          <p:cNvSpPr txBox="1"/>
          <p:nvPr/>
        </p:nvSpPr>
        <p:spPr>
          <a:xfrm>
            <a:off x="1620583" y="621825"/>
            <a:ext cx="8283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يتكون غاز الأوزون من ذرات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91A458E-9306-869D-2509-5733FC3E787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1FCA502-5719-4CF7-4AFF-F2C9974B76F0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الهيدروجين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6E2D5CF-9C33-4DBD-5A15-C97DE9DF5F2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5FFA061-3318-287B-595C-EE676307896B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الأكسجين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18CD500-217D-8D92-8D17-ADBCD876BF81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A10B9B5-E228-54FD-34F9-66FD3BBBFA8C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النيتروجين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39EA1A5-5644-82DE-1462-8933DB6D0AE8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ABCBFCD-0B33-6288-545C-06812619E71C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الزرنيخ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DCC1375D-F214-E9A7-35E1-4D74FDA55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3065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BA90-A2B4-8A85-DAEF-FCA872C80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552A2EC-EFCC-EF8B-F2E1-8CB8AC35F7A4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9DD7741A-7EE4-D133-6054-99628769DDE8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EDFA7FF-295E-7B80-0FF1-C47F21C647E5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0F9ECC4-6B87-D8F9-53C7-BB43BE32C1AB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151D42E-1B8A-A445-77F5-D258E91F9EDD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CCB5-6C07-6E83-29D4-6EA6C1FD7CC7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B047CD0-F26E-596F-33EB-E4D0B0D9DCDD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2FB1739-9A60-C620-3048-FE6FAD3B604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FC822C3-8C57-768E-0C84-E6BCCB798362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B289BEFC-FFB8-3932-F216-88DCE808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057F4BFE-CA6D-7BBF-702C-3AD3BDC4ACC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2616C8-743F-3489-9346-6C9FCD79319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33A14DF-5B5E-C584-1E9F-0B55F691D4FE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5C209B-03EF-A6C0-2BB6-B44BDCB39633}"/>
              </a:ext>
            </a:extLst>
          </p:cNvPr>
          <p:cNvSpPr txBox="1"/>
          <p:nvPr/>
        </p:nvSpPr>
        <p:spPr>
          <a:xfrm>
            <a:off x="463923" y="603293"/>
            <a:ext cx="9903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أي مما يلي لا يعد من أجهزة قياس كمية غاز الأوزون في الجو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CE36D3A-37BD-82D1-92B9-EBD993B14516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FCC4F36-87FE-0569-36AA-4425CE671CFB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مطياف الكتلة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3F2D191-3429-7FBF-21C4-9700EA02FDC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C091E64-C655-1553-A37F-0485206AA4C3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مطياف بريور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193915F-FA9C-EDC8-63E6-26AB28E4487D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FE7D0F4-E7F3-E01E-2292-662CDBB099D3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البالونات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E5CB785-EC6C-29D0-E6C6-192A9C3929E1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C558D01-AB28-67B6-D2BF-96B02785F3FE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الأقمار الصناعية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7BD926F1-161F-E00E-C4AF-2D225334E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589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A3A18-99BA-7D19-3A35-BBD8CDAD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D6FFC8B-3500-0F33-1537-A2EA864CE30B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056D831E-9EE8-A23D-7CE4-71584E566C4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B4BD6D-A180-CD22-1D7A-A59B733DB6FA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FC4D574-97C2-9D45-D4A6-3FF618BA9C82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3544F53-384B-5900-F57F-8BEB826582F2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0A79F6F-2619-92D6-1030-079533BFFC2D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5F4D121-11DC-CDB0-65B4-BE30BD16A952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9A7D2-CAEB-88B8-3AF6-9D0948C0254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0D06DF9-202D-AA3B-73C8-2F09F1DA9208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3EE745BE-E11B-E674-E768-306A6512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30E3AFD-0BC2-99F0-7BF4-E5E47AA1305B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FEC8BE1-6EC2-C20A-363C-3FCC806198FF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EE8A1A7-FA79-D263-ECC7-5876CBD2C127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3C7523-E85E-85A6-5CAE-2E7727878F81}"/>
              </a:ext>
            </a:extLst>
          </p:cNvPr>
          <p:cNvSpPr txBox="1"/>
          <p:nvPr/>
        </p:nvSpPr>
        <p:spPr>
          <a:xfrm>
            <a:off x="719418" y="643002"/>
            <a:ext cx="9184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يحدث التوازن بين غازي الأكسجين والأوزون في طبقة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A3A49E5-AE2F-FD68-69A2-964D73D5B11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CB14CAC-76D8-AEC8-A3B2-F53D276D1777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الثيرموسفير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62AC13-CD06-6E4B-4FAE-119F2AAE7FDB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8597B00-E195-08AD-CA9F-F8E27CBB16EB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الستراتوسفير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7FC1D5D-F8E7-56B2-C25B-CB62B7DB003E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FB07F25-B276-F1B9-B685-999D48BAA4E7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الميزوسفير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6E3D33A-B048-A574-7EAB-548E0971F2AF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A1D5AC6-B61D-FA95-6A16-234A44FE9659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الثيروموسفير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BA1A471-4F1F-5721-7066-E21B3EB19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30936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F1243-AC7E-54BA-2E3A-A134D0EC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4E39D3D-689D-D2F0-BBB1-CABF9E694E97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6B7A65E6-F331-5DA2-EC91-85A5B9EFE67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D9A63A-4CFD-4C50-9634-E353610A7382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A524003-6A4F-86E5-0740-EC614004D10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037DED2-C0D5-569E-0071-06E07A92D8F0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81EF0A3-70E7-0D7A-CD46-05B97BF0F7AE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360DACB-75F2-E922-6A4D-55FA2A0B56DE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F4D64E6-C0EF-9E5D-7658-239E2D4D8BE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E58C335-5FB7-F438-C27C-E1425325F8A1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F8A8906A-B293-1283-EB41-4AE6F302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B2C0D3A9-4137-367D-7AC9-BACCA82C6318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CE8A7EF-CE41-66A2-40C5-55CACD7BE98E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C846B5-F81E-BBF6-6B98-8A7189896292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0F84F1-68C5-5D14-9059-5492E2AF802A}"/>
              </a:ext>
            </a:extLst>
          </p:cNvPr>
          <p:cNvSpPr txBox="1"/>
          <p:nvPr/>
        </p:nvSpPr>
        <p:spPr>
          <a:xfrm>
            <a:off x="5124693" y="799914"/>
            <a:ext cx="47832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أي مما يلي ليس مادة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1B1B85F-C7B9-0726-36D1-210DFE3283E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19CBE89-F0E3-10E8-25A6-66EA7C1F12BF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الذرات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A9EFC55-A378-750C-1CB1-B76FB82D4C2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AA13588-787B-630C-E9D9-D86E068F1A7D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الأشعة فوق البنفسجية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2531AFC-3A96-D18C-952F-19ADEE8639DD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D9A63F0-20E8-358D-917E-635A37134691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الهواء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0365810-2F1E-6CD1-C1D7-4E19CFF3F1B8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52FE184-A185-62E2-A9FE-8C67D61B7F56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الشمس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1F232748-8265-6B5C-CAD7-8CDCF624D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3065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90D4-9699-E59F-B862-5BF3DE9B5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4C8F797-C29F-1F36-78E5-3F74392B1A3B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3ABF627-83EB-1D1A-B090-CEBC93A4EDE4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0DD504-A4A0-14CB-F095-FAD6B5E440C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98B9DC9-A7F7-0F5A-E788-76A3BA64FD0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63E31E4-8312-D3DC-6F86-1FF413EACD0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706095-6E1E-DCD1-65E3-88082615642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33BCFEF-DA6C-4218-803D-4C49D865A188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BF9A11D-C4AA-3EA2-0BD1-D2A62F128FEA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9CA003-A942-D606-8680-E765BE784A45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A1F00F6D-04CC-D670-42CE-40C5A811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05BD3B88-6805-93A8-1EB1-E84DBD878D71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7CB9579-F628-0BAB-C4BB-0B11AD625DDE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F271B0D-D291-E0C1-A900-AC7B7802A80A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DC2CBB-E5A8-0433-8351-62D3445D0E33}"/>
              </a:ext>
            </a:extLst>
          </p:cNvPr>
          <p:cNvSpPr txBox="1"/>
          <p:nvPr/>
        </p:nvSpPr>
        <p:spPr>
          <a:xfrm>
            <a:off x="295835" y="603293"/>
            <a:ext cx="9612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المصطلحات التالية عبارة عن مقياس لكمية المادة :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9B43F67-BF7C-7CBD-8B8B-02CD7BCD8838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DA3A6ED-6A93-2577-6052-317B318BE22D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الوزن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A2A26C6-8F05-8BDB-816A-68345DE406EA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EE1C94E-1440-AFF9-07BE-2BAD68234048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الكتلة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20F1454-14FB-5535-92AC-39F560E493C1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D3EC358-F780-3D00-47D1-94A26B7261DA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النموذج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9AF48BBE-9248-018C-0959-9DC2F5DAC0C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3692E884-8214-F123-19BC-9248C13BF2E9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الفرضية</a:t>
            </a:r>
          </a:p>
        </p:txBody>
      </p:sp>
      <p:pic>
        <p:nvPicPr>
          <p:cNvPr id="30" name="Graphic 7" descr="Badge Tick1 with solid fill">
            <a:extLst>
              <a:ext uri="{FF2B5EF4-FFF2-40B4-BE49-F238E27FC236}">
                <a16:creationId xmlns:a16="http://schemas.microsoft.com/office/drawing/2014/main" id="{397639AE-0C74-A2D2-293F-E498328F9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30936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DE77D-1DF2-3378-3EB7-2A9D78CE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1B4EF91-C664-EFF3-9591-B861434910B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54009EB-97CF-E5FE-0CA4-F71D5E0DD3D3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7E27C72-218F-C946-7D46-52736BF9EB84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A7B5E61-07B2-44E5-B3A7-163E10EBEECA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DA4F64C-3F87-1C14-95F2-9C0C10655006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10953E-E6AD-D4D0-223C-128FDBF5FCB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0E59AEC-F8F3-9A9D-9820-0E0F1FA5FF18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75237FC-0F36-4E4D-537D-B251A79D288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FF1CEC-8D0D-E860-63A3-145157B31181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75D5C87-1A52-F8D9-0B32-FB301536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D24FC6FB-2086-3CBF-FFA8-5B876A1DC36D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B9DE8E0-6348-529C-FB88-BD8E15C59D63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C57FF13-44E7-CB0A-D9CC-16AB1883B667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CD7935-480F-8EB7-4F77-FB4432E19F6E}"/>
              </a:ext>
            </a:extLst>
          </p:cNvPr>
          <p:cNvSpPr txBox="1"/>
          <p:nvPr/>
        </p:nvSpPr>
        <p:spPr>
          <a:xfrm>
            <a:off x="463923" y="455799"/>
            <a:ext cx="9444000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أي المصطلحات التالية عبارة عن مقياس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لكمية المادة ولقوة الجاذبية الأرضية الواقعة عليها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7A97B66-C1A2-4FEB-DB35-47701D3759FE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41F4BE-2444-ABCA-EA54-F491E9DCD080}"/>
              </a:ext>
            </a:extLst>
          </p:cNvPr>
          <p:cNvSpPr/>
          <p:nvPr/>
        </p:nvSpPr>
        <p:spPr>
          <a:xfrm>
            <a:off x="6500290" y="2229394"/>
            <a:ext cx="254294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الكتلة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6D10744-44A3-FFAD-778F-4D1E5C980D1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1F0B06E-E3B8-B4EA-4920-AE20C7565F7B}"/>
              </a:ext>
            </a:extLst>
          </p:cNvPr>
          <p:cNvSpPr/>
          <p:nvPr/>
        </p:nvSpPr>
        <p:spPr>
          <a:xfrm>
            <a:off x="6500317" y="3190051"/>
            <a:ext cx="254423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الوزن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23D8365-FDB0-81EC-9765-ACA43B7B7512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1E36108-CE74-3E0E-29CA-D95D04574A2D}"/>
              </a:ext>
            </a:extLst>
          </p:cNvPr>
          <p:cNvSpPr/>
          <p:nvPr/>
        </p:nvSpPr>
        <p:spPr>
          <a:xfrm>
            <a:off x="6496350" y="4145172"/>
            <a:ext cx="254423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الحجم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A7F6437-1A78-0449-539F-D027B8F50F0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789603B-DAC0-2327-1699-4FB8D6D455F9}"/>
              </a:ext>
            </a:extLst>
          </p:cNvPr>
          <p:cNvSpPr/>
          <p:nvPr/>
        </p:nvSpPr>
        <p:spPr>
          <a:xfrm>
            <a:off x="6496582" y="5111276"/>
            <a:ext cx="254533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الطول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533D2E51-C77A-F565-E738-BABC2661B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F461-9E1D-CDA9-B9CD-3891BF94B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E11F4838-1BDF-674E-707D-0FE3A8DE80D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1D63268-E02A-67F1-08F4-F5E5D51C0E91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3C8ED1-27C0-A7B3-0D79-0237C80F209E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5E05360-B383-D7BD-9D18-CCD222C1F79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688091E-C03C-FA0B-26C3-EF0E8B54B951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2DE46B4-3D6F-4734-8936-B544C11C72E9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F2D06AA-7960-5BB3-C293-6087A580417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DC2EFB4-D0E2-5693-972B-56BF2ED5A7E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0182CF5-3E4C-3EBE-0ECF-59D5BFE47E73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66AB83FC-7121-9B8D-8A38-9A17F2726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F3C376BE-A3D2-B449-A0D4-82BE8C5D9CD1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7D50AE2-D182-D51E-63B8-4B0F9E29A48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786CB71-81DF-88F1-5D4B-5C52ACC7AAE8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6BE56B5-0278-CE63-A530-E9E2C610E7C1}"/>
              </a:ext>
            </a:extLst>
          </p:cNvPr>
          <p:cNvSpPr txBox="1"/>
          <p:nvPr/>
        </p:nvSpPr>
        <p:spPr>
          <a:xfrm>
            <a:off x="228600" y="500163"/>
            <a:ext cx="9651065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وزن الصخور التي تجلب من سطح القمر إلى الأرض تكون أكبر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مما كانت عليه في سطح القمر لأن الأرض لديها قدرة أكبر في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8C4007-EC4E-BEC7-16C1-5BC225EE8064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58A3753-B1B6-FA00-28E3-4E4318FE5F51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الضغط الجوي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0DB37AF-D0EC-92D1-FBD9-86CBABD3369B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43ADD20-4626-5160-9FBA-E58857E5B2B9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الكثافة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09659E1-56EE-D872-3E4D-ED593650996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86C85F2-0750-C698-2D65-74914A50D0F1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قوة الجاذبية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6D6811A-60D7-1154-1D51-FB7CA052864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91E9B12-7DE0-6148-C7AB-DAE964E10E27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المجال المغناطيسي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E22B4284-BECD-0892-FB73-FE561F12A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7F4D1-F522-EEF3-D5AF-D65A4D413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0B196CAF-51CA-0DDA-29B6-29E89CECEC8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0729ADEF-42F5-4275-64EF-C18FF126CF23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3AD787-87E5-D847-56FA-3BBBD0270E8B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4C820F4-0267-64D7-7816-8A0DEF4CC767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4C27D8D-BCDF-1BAE-F910-0FBF40C549B8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3DDC75B-5CBD-84A7-E567-EA0F5201807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DD4FE8C-15B6-6E93-F154-A409CF31F2D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3A34D9C-0D8A-16B1-F0D6-B59602EEC73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768A55E-7AEB-45C4-D9F1-E6EB530702C1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C6A08C5A-488B-30A2-41C4-DF5E8BB68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E324BB2-0155-EE94-0664-6FE3B11525D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C26984F-7C55-BD86-9BDF-65B1DB26CBA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17F1538-D3E3-BB2B-CFC5-4832CB873BB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5F04AB-D707-EB06-1CC9-0214F1B2A4F2}"/>
              </a:ext>
            </a:extLst>
          </p:cNvPr>
          <p:cNvSpPr txBox="1"/>
          <p:nvPr/>
        </p:nvSpPr>
        <p:spPr>
          <a:xfrm>
            <a:off x="3092824" y="724657"/>
            <a:ext cx="68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من السمات التالية تميز المادة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4004E90-439D-26BE-B8B1-DC5B1AC1F92F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54D094E-E5BA-55D7-486A-B62214B28C14}"/>
              </a:ext>
            </a:extLst>
          </p:cNvPr>
          <p:cNvSpPr/>
          <p:nvPr/>
        </p:nvSpPr>
        <p:spPr>
          <a:xfrm>
            <a:off x="6454587" y="2229394"/>
            <a:ext cx="258864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الكتلة والسرعة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6513797-3F74-0DF1-2C4C-DFDE66C3306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E6A4AA8-384A-D667-7CD1-B1A96675DE84}"/>
              </a:ext>
            </a:extLst>
          </p:cNvPr>
          <p:cNvSpPr/>
          <p:nvPr/>
        </p:nvSpPr>
        <p:spPr>
          <a:xfrm>
            <a:off x="6454592" y="3190051"/>
            <a:ext cx="258996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الوزن والسرعة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F83E50B-B6C3-6E12-EEDD-D0955FCCA940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FB08138-6C6D-F747-FDB8-2727A48C026E}"/>
              </a:ext>
            </a:extLst>
          </p:cNvPr>
          <p:cNvSpPr/>
          <p:nvPr/>
        </p:nvSpPr>
        <p:spPr>
          <a:xfrm>
            <a:off x="6450624" y="4145172"/>
            <a:ext cx="258996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الكتلة والحجم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AA6DA41-4836-F40C-32CD-C6F2686EF9E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C9F1B2F-CE64-24DF-E14F-D5EBB54EF89D}"/>
              </a:ext>
            </a:extLst>
          </p:cNvPr>
          <p:cNvSpPr/>
          <p:nvPr/>
        </p:nvSpPr>
        <p:spPr>
          <a:xfrm>
            <a:off x="6450838" y="5111276"/>
            <a:ext cx="259107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الوزن والحجم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0BCD03A6-B466-668B-8C9C-B31A796A4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8F67-857F-21E4-60AF-E09F78C95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9BF9A4E6-C82B-8B41-6DCC-A72BB99D3D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F9C97E4C-6F1F-7F68-7E07-E228395FDDB5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FF3E6C04-6B5D-280A-116E-C5AC1AB36D61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E2D0882-ED3E-A025-A681-9516D4D5823D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A6B135C-E7D6-6F55-EA3C-926B68E44185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10FC84A-F1D5-3CAF-6BCB-79495D3D14A4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F745AA7-EF8C-171C-B6F5-F380000A5831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F01BD2C-D8BF-8524-0474-EFFAD49089E4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5F792F6-4392-03F0-D57F-C117F3337805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454371A-8084-847B-06F1-3065FFDDC72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B9079247-8F31-FDD0-C483-94E61821B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31A38974-280A-473D-3522-91CA37D84415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2382F9D-4C69-2DE1-779E-098F44BA9640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83AA53B-0A45-1DBF-CC9F-6BCE72F2A6A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6D926EB-AA3E-51A8-A20B-F41AE30498FE}"/>
              </a:ext>
            </a:extLst>
          </p:cNvPr>
          <p:cNvSpPr txBox="1"/>
          <p:nvPr/>
        </p:nvSpPr>
        <p:spPr>
          <a:xfrm>
            <a:off x="757507" y="715940"/>
            <a:ext cx="9150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أي التالي لا يعد من معدات السلامة في المختبر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B22594F-DDFD-48D2-1C36-203C1397FEEF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A81DB22-7F51-D58F-93EE-CC5CD7410ACD}"/>
              </a:ext>
            </a:extLst>
          </p:cNvPr>
          <p:cNvSpPr/>
          <p:nvPr/>
        </p:nvSpPr>
        <p:spPr>
          <a:xfrm>
            <a:off x="5345206" y="2229394"/>
            <a:ext cx="369802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غاسلات العيون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5CBC851-D0A5-43FA-8314-54727C8A8144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FE17ED5-D31B-3C78-B063-669180E05434}"/>
              </a:ext>
            </a:extLst>
          </p:cNvPr>
          <p:cNvSpPr/>
          <p:nvPr/>
        </p:nvSpPr>
        <p:spPr>
          <a:xfrm>
            <a:off x="5344644" y="3190051"/>
            <a:ext cx="369991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عدة إسعافات أولية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FBA0FDD-40BD-26E7-3F17-1DAD6E0C6F05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32BB470-5CFC-2251-31E0-FAD7BCC8AD56}"/>
              </a:ext>
            </a:extLst>
          </p:cNvPr>
          <p:cNvSpPr/>
          <p:nvPr/>
        </p:nvSpPr>
        <p:spPr>
          <a:xfrm>
            <a:off x="5340676" y="4145172"/>
            <a:ext cx="3699911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تقرير التجربة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739C664-413C-5895-9D8A-0000737B025B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23AAC09-1CCD-47E0-869E-3A6F15CAA151}"/>
              </a:ext>
            </a:extLst>
          </p:cNvPr>
          <p:cNvSpPr/>
          <p:nvPr/>
        </p:nvSpPr>
        <p:spPr>
          <a:xfrm>
            <a:off x="5340413" y="5111276"/>
            <a:ext cx="370149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طفاية الحريق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388C49F0-73B9-BFD6-F395-B4ACEF096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422478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A620C-6833-9CB1-2952-4AC4ACFF4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D3FB3462-F590-442E-6E04-C2F35310A784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377C9E16-6D69-8171-F14F-9771FB7CE97C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85CD96A-5AAA-6755-BB76-6B49F93B6AF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D8E971A-76E0-8183-1B36-7E150FDE9D2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F492D99-A794-4DC8-306D-EB3D0242FACE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A8A6C91-B494-A8BE-57B1-FE9EA527686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01A0D66-2B0D-59A7-9311-B8DDB027F6CC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AFD6A30-C4BD-49ED-6AA6-E1A3A2B31056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E6C499B-924E-C8EA-49EB-7D0C1D1C8212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F982ABA0-B221-2CF3-0CCF-616608A1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EFE9A23-C924-C45B-7F40-E40793A330A5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51CAA65-C1A1-373F-B7C5-6A68F69F286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B17D6E0-8EDB-0EEB-8365-5E816557F153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9175BB9-7901-9CCC-17C9-59F71B35AC0D}"/>
              </a:ext>
            </a:extLst>
          </p:cNvPr>
          <p:cNvSpPr txBox="1"/>
          <p:nvPr/>
        </p:nvSpPr>
        <p:spPr>
          <a:xfrm>
            <a:off x="94129" y="603293"/>
            <a:ext cx="10273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يستعمل الكيميائيون ....... لدراسة المادة التي لا تُرى بالعين المجردة</a:t>
            </a:r>
            <a:endParaRPr lang="ar-SA" sz="36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9C19348-924D-C615-EFDD-48F99C0D92B3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D70FE6A-9201-50A0-0D1A-4CDDDEF5D9A7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الذرات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9B2839B-60DF-80DC-DBB9-995CE01A3703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8001D89-7A70-8AD7-ACA6-E1238491B113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النماذج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CC997F7-AE40-ABFA-9F29-F73472066F1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982AB0E-99B3-0EDE-4A53-FB46AE5E8D1D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الجزيئات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9218F51-1B77-7298-6114-FA487C13AAE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EB53B73-6726-4FBD-AE51-791615126572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المركبات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777149A0-005B-A7D6-D29E-90B725ACB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93945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104E-4763-7E56-F017-FDA86103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FE23FA6-E1A7-6706-5908-256943E2C5BE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4E49C99-9AAE-7E8C-ACF4-DBAD84221523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20B5C23-EBBC-8EF3-E7EA-4A5DC2ED704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5ADF093-D5EB-4CF7-2CA6-F0ED81CC7E7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F65959F-518C-7C72-28E8-EDB9555BF219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87FBD25-6743-AF78-2A48-AE86BBE83A4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6259B6B-5830-9347-1EFA-92443BF29C97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896B1D7-E042-B496-3836-1F50B5372F66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3632716-10B8-6DA3-8BC6-2259E693E28D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EA3F6162-52E4-181A-9C59-3692CE1C5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49EB4D1-0637-8DE7-468F-D7B556B644D4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5C913B5-80C6-B75C-B5F8-FC706D1E420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D436A21-5E78-CB30-DAE1-3322F95FBD8E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8510615-6311-E418-65E8-01BF499D6AEE}"/>
              </a:ext>
            </a:extLst>
          </p:cNvPr>
          <p:cNvSpPr txBox="1"/>
          <p:nvPr/>
        </p:nvSpPr>
        <p:spPr>
          <a:xfrm>
            <a:off x="290000" y="493462"/>
            <a:ext cx="9626261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العلم الذي يهتم بدراسة معظم المواد التي تحتوي على الكربون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هو علم الكيمياء :</a:t>
            </a:r>
            <a:endParaRPr lang="ar-SA" sz="36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C0834B4-734F-E838-615A-6908F20171A6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C0862B6-51C6-617C-F758-C307936DCD99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الصناعية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DEF6AC3-5749-5DA1-DBD9-2938A7D8CD61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DF24D07-5E45-B78C-28C7-243071053D7E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العضوية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C154B4C-A3B6-2FF6-DDD9-728D98875B6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7CBBA2A-5738-364B-BE4F-64EF9D443C76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غير العضوية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1B9D30F-7A6B-93EC-15C6-F56C4B579DAB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B5D21D9-90AB-3509-4860-8DA5849D9B20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الذرية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A288911B-AE2A-3D80-B181-126E1CE07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4172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C167B-51ED-79A4-6672-33AE8BB3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D0312706-2D0D-9758-7960-D7646B769F91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AC2F9BC-6981-7E4C-3B86-58A16A2E687F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C0D62-CE0B-89B4-0FA4-EAE2438A0784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B5260DB-1F2B-3BD3-D157-82FC4602399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81AAFB7-1DA3-3A2C-ED73-40C8E8F9A4D7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CD22260-EAF2-1F92-95E0-FA776B4964BA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FCDE54D-3A5F-D3D6-ABA7-7D0212F285FD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61C2759-B63D-5906-E874-1D26B8BF9EE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FD65A7-FC44-1167-D313-19D9C6C1F70B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902D3C1E-0C86-0034-9F41-55384312F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0EE2FF3C-7B5D-67A9-D11A-A9F64CB47EB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01590D6-F227-21C3-F2D4-BF7611637E87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0A09D4E-BE93-EF6E-611B-F0B7CB69D72A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81532F-30A6-0A7C-54F4-C33AEFA80DC7}"/>
              </a:ext>
            </a:extLst>
          </p:cNvPr>
          <p:cNvSpPr txBox="1"/>
          <p:nvPr/>
        </p:nvSpPr>
        <p:spPr>
          <a:xfrm>
            <a:off x="208243" y="493462"/>
            <a:ext cx="10237376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العلم الذي يهتم بدراسة المواد التي لا تحتوي على الكربون بشكل عام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هو علم الكيمياء: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1360396-14EE-D849-5873-EF7F626C0C9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1393257-174B-996B-F97A-5E987D744E27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التحليلية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D3E6888-4543-6321-2D8D-4F3E3481BE66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5AC6E0E-B467-818F-CF5E-66A63C8150CD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الحرارية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DC4CB5D-53EA-F3BB-39A7-77F39AB7E1CE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CB40587-C98F-8C7D-CF35-3682EE664669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العضوية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B54B2F0-E2A9-6F15-3CFE-8875FFAF6D81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835B85A-5CC3-A1F9-DB77-1FD44D412C2D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غير العضوية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389E5C8C-3CD7-E856-6BF1-AA0253CBC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8539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E40E-5C2A-C92A-88F0-51E28409B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1421095B-DEC6-32CA-5B9F-BCAC26E34665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AC634813-CBD2-DBA8-B96D-7F25F78C6978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7981559-2E79-3016-5260-82DE771B3DFC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AFC96FE-E8FF-299A-1F4D-E0C0857C76E5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2B4E0C3-F49B-2CF4-E10C-6285E53085A0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B0DEE15-CB4B-1A00-E918-20BBB897039E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BCE6BF7-3EEE-F30A-2732-437805D5CE91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B320CBB-7B17-4BC6-1FDC-3B05AFAB9B2A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C0348AE-4093-5164-C9BF-F0D39B3A4C1D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B4321B57-89B4-6EC8-8B76-C40A365C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278D598-98C8-4FD1-81E6-3E3F6B74FBCD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8EBBB32-FE17-3B01-EF3B-5EAEFE9D79DD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FCCD9E9-8333-8A32-E096-EB3F4FA7ECDE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88AE0E7-8FB1-EFBC-BC14-3933F901F392}"/>
              </a:ext>
            </a:extLst>
          </p:cNvPr>
          <p:cNvSpPr txBox="1"/>
          <p:nvPr/>
        </p:nvSpPr>
        <p:spPr>
          <a:xfrm>
            <a:off x="369794" y="362708"/>
            <a:ext cx="9993826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العلم الذي يهتم بدراسة سلوك المادة وتغيرات الطاقة المصاحبة لها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هو علم الكيمياء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0BE7643-CF94-829D-8E3E-D07A8B9C5D8D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9E742FC-6528-1ACD-5198-38B7B6F6D6D6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التحليلية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6C7D437-55F7-E24B-BEE6-B4151CABFEB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B432A03-E12F-2518-5F83-3A00F931FA32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الصناعية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F3952C0-E7A8-74D3-0146-24973E54EA9E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29C6326-4BE3-F637-77F9-71F441B04495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العضوية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EC2C278-9CE3-4E0D-9BF0-E76DE609541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7DF13C9-CB44-9F88-EC6A-B60694153961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الفيزيائية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F97BFDE8-AF5E-D061-16A2-57C0B1741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6793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E374F-4DAB-E754-9654-A3F69033C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C81F539-F17F-85B0-5AF3-EED63F29E5E6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146636C4-8104-752F-4A35-457B6CBD57BC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7C08EC-9B00-538A-87CB-33DB510D14F7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CADD5BB-842A-03D1-D07E-1B90C9518445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56E6B82-D736-0637-0A6D-A20E40F541E7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D7E724C-18FC-3860-EC20-6AF0F393821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3EF1CBB-17A9-F378-1E34-5FAB74390DE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E74EFDC-059B-0B77-2C2C-4BA2E8EAA37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7710A6E-79BA-249A-7C73-573BD250C40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B4879F0-D0F6-4270-FC50-A063D3EC6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F27E0B05-ABE1-868B-5D94-93C4F9656431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170C202-FCDC-CB49-3048-7FAE411933E7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C689130-FF63-E812-4ED7-3AF1C2B64A39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A036BFB-49B3-06C8-25BD-D660FA75D94E}"/>
              </a:ext>
            </a:extLst>
          </p:cNvPr>
          <p:cNvSpPr txBox="1"/>
          <p:nvPr/>
        </p:nvSpPr>
        <p:spPr>
          <a:xfrm>
            <a:off x="357916" y="723821"/>
            <a:ext cx="9625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العلم الذي يهتم بدراسة نظريات تركيب المادة هو علم الكيمياء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9BD5291-B4C3-1213-657F-B8154E708FD3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DDD29E4-3007-55CB-5084-D2C7BAFDE0F4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البيئية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D8E8F75-85F7-1ACB-7FFA-955A8D7616DA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049F2F7-A97B-AAAC-FCAD-C68748F74C63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الفيزيائية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F71325A-D9CB-2312-9952-84D5AA54DF3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143F3BF-3330-EB36-5CF5-E7AB1699C8E0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الذرية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E701AC2-979F-3334-1EC1-55F4392DD0EC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06896A4-692D-2866-DC43-E4A135830D84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الحيوية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A2AD690D-6E6C-0487-9B46-1C415404B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2478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B9D1-3E32-02FC-2245-453C81212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F46C67A0-4C2C-D87C-D649-698419613EF1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2073751-C875-006C-DAB1-C4E282531898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D998F9-BEAE-3090-8C5B-094E4F649CB6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0FC55CE-78D8-FDB8-9998-0DC3110C6E5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AA4A7DD-DEB7-F6E4-E2AD-CFF526B9438E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AD4002F-4C71-AE7F-1296-A36564DBF17A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F33D627-0DBD-763C-B6E1-73B8AD8E2DAC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992C6C0-5699-71CD-F859-BF40C9118AD1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937B5C3-4CC2-814D-CFD4-AFC24C04E208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4012322-AC2E-3FAB-0164-33ACA7E98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EF3B5ED-C720-523D-013A-E4092F77597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39D53F7-859E-ED8E-3FBF-6203C3622A9C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27ED144-7F0F-B635-D992-605B32098BC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400908D-A02D-D553-725E-AAF501105F19}"/>
              </a:ext>
            </a:extLst>
          </p:cNvPr>
          <p:cNvSpPr txBox="1"/>
          <p:nvPr/>
        </p:nvSpPr>
        <p:spPr>
          <a:xfrm>
            <a:off x="75530" y="522433"/>
            <a:ext cx="9907922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العلم الذي يهتم بدراسة التفاعلات التي تحدث أثناء هضم الطعام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هو علم الكيمياء: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F675308-75F2-CDF6-426B-9D81775A0EE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68172E1-E3A8-C865-752C-9E5CDC7A2BA5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البيئية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42D4662-8950-DFBF-44C8-7E61B00BE2B2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9D1C74D-795C-7AAD-DD39-65382F6320CF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الفيزيائية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98690A4-EEEB-19CA-F863-42BB5BABAB19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062A7C1-AAC7-CF70-5587-21F2D77324C9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العضوية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3FE2D2-8340-616A-F925-7B56CE20518A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9D7BCCB-8369-A274-B7CB-316E500BD1B3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الحيوية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0F58E609-51F8-E133-9C9B-217B266A3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26505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8FB51-1911-E65C-04B0-90B0293B6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BAEE8721-CDD7-2446-9F70-5B01344B6AA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0E48C259-3403-26A8-873E-1CD865239843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C550A6E-8883-D60D-72B7-04987052F5D9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6DCC30A-3C13-2F08-3C07-71C3D8D0C147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C19A6C9-1C51-6842-6611-C312521945E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E1CF10-0157-1698-649F-B657CB8F9B9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2CC7B55-208E-949A-DDD5-BE6C9FBC63F1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5889FCA-E9AA-7A13-CBDC-94CF9EE59FE7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EEDD183-D06B-6C18-5758-B753D53173EA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F8E43005-5A04-09BF-2928-FF6530A11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C99A155-DCDA-5D23-CF1B-C67452F945F2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88B0095-BCEB-07F7-5651-45F9DD9CE60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214AF3F-5783-4EF3-DDD3-80D508F353B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640690-3402-B002-A844-A24DDC464947}"/>
              </a:ext>
            </a:extLst>
          </p:cNvPr>
          <p:cNvSpPr txBox="1"/>
          <p:nvPr/>
        </p:nvSpPr>
        <p:spPr>
          <a:xfrm>
            <a:off x="683119" y="441390"/>
            <a:ext cx="9099736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من علوم الكيمياء التالية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يهتم بدراسة مركبات الكربون بصورة أساسية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749D7AC-FD3A-4C54-F15C-560EC6686F15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4B54C98-3F11-ACE3-EAA1-D71DD48A7730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الكيمياء التحليلية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F410624-F3DF-A009-2958-C8FE4BEF5541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FFBDEFD-4A49-58FC-176B-4F0D9D4E1982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الكيمياء غير العضوية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85906F7-333D-052D-9476-8FD0ECE1B73C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7F58FB-8E94-3D54-8E91-5C7FC7F392A3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الكيمياء الحيوية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61FD040-80F1-8666-7D33-8A601BF4B0C8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91AB161-2B25-F3CE-8722-DC20F5F7BDEA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الكيمياء العضوية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4AFCD116-A7B5-A9E4-4785-2A4730AC8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8539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32EA-FB38-620A-DB1F-A57CB588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5336ABBC-E2CE-C9B3-5E9C-60D3576EDC0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A61C79D3-E315-071F-1B31-91572B01CB3F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C7CDCE4-960B-37F1-DA6D-7941FA7BFBE4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70369BF-4FD4-F35B-A1C9-39FFCE01DB0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9DB9FB8-E0C6-2AE2-CD89-0B5B9D3513D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D3B4CD8-CDDE-624C-2099-A26E6D5536CD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6E130E-410E-6988-73F9-1E979FFA88F7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142DB1E-1EEC-6DD7-E895-7203402A685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10A6C27-F40B-02E4-2890-C88D90E8795C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DF2A36EB-9A6D-4352-AC37-05831D1BB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C3AF6DF6-0A61-1A42-7F8F-93F1EB14CF1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39BE308-BA51-6BBF-0458-4C0798A6AC2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B70953-DB5B-77BA-6A41-FCE1ADCE340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78F9A4D-A1C5-D3A4-0448-2592D9DCCDBD}"/>
              </a:ext>
            </a:extLst>
          </p:cNvPr>
          <p:cNvSpPr txBox="1"/>
          <p:nvPr/>
        </p:nvSpPr>
        <p:spPr>
          <a:xfrm>
            <a:off x="176136" y="603293"/>
            <a:ext cx="10314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2000" b="0" i="0" u="none" strike="noStrike" dirty="0">
                <a:solidFill>
                  <a:srgbClr val="A9A8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ar-SA" sz="3600" dirty="0"/>
              <a:t>يتبع العلماء ........ لحل المشكلات وللتأكد من عمل العلماء الآخرين </a:t>
            </a:r>
            <a:endParaRPr lang="ar-SA" sz="36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7763365-32FA-7C13-EF0C-56B86ABFEC8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05006EA-ABA6-D9AC-4052-CE1A29ED8512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التجربة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D2C02A6-6E4F-50D4-229B-061660679366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77054E-BA3B-18B3-9249-30BCE6A46282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الطريقة العلمية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7818E7A-25D5-3B4E-3CD5-A11016317C0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9581A30-389C-A88C-E4D3-25BAE3D9DD08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الفرضية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0D8433F-BC8C-AD49-13FC-A125558F422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76E3615-BFED-FDF5-5DF8-54BA797C6E96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النظرية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4A60D5B8-A40E-9C6D-C477-43CA17C82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30936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FEFA-D885-FFC4-94A3-718F5CFF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DA65A9B3-2D88-9D20-885F-9772AE5AEC7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B562B73A-F5A5-C445-9B59-01CD00EE491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8D00A7-8E9C-2DF7-06CF-DD3B376AEB1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EE01BBE-5592-3B0A-FB65-C4576A55C247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400D63F-0205-5C4D-01E1-1937147D4D45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9FEB0C4-0068-366B-9E0B-1DCF9698337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735D1CE-F4C5-42B1-8A2B-5CF09AF0C22C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C787E6-EE82-648E-EB13-59039A1A4612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C16EEB-698D-6E41-5CAD-45710F46ECF7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EE879A55-FE5C-2180-CC20-D9764CFAF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369029AC-9DC1-B2F7-1269-354EFBFFFB84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B58521B-0021-8255-A5B7-FD5CF1147B6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A2EE82E-D43E-92DA-2451-3183F6D87C63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E3265F-A627-20A3-BEE1-09C7C2A19CEB}"/>
              </a:ext>
            </a:extLst>
          </p:cNvPr>
          <p:cNvSpPr txBox="1"/>
          <p:nvPr/>
        </p:nvSpPr>
        <p:spPr>
          <a:xfrm>
            <a:off x="1371599" y="522433"/>
            <a:ext cx="8544661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أي المصطلحات التالية عبارة عن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تفسير مرئي أو لفضي أو رياضي للبيانات التجريبية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B27C445-13F3-8ACF-621A-DA23EFF572E9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00E99E3-E968-92FA-2FE5-AC7FAA7431EE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النموذج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DA69EC3-864C-5232-D2FC-DA5648A997C5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133DD7-D393-4DFA-5B14-738BC63FE322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الفرضية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8F05F5F-5BEB-3B08-2F7F-438FCC154EAE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2AAEAF-EFCE-4B3E-E0A9-0E20647432D9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المتغير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8C6B644-3BF4-6553-4692-A60E70C1C7E4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75CDCE5-9611-33CB-03F8-4EEEFE59F4CA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الاستنتاج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619D4906-E9CF-9AD3-AE4D-16D7867EC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83172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90D4-9699-E59F-B862-5BF3DE9B5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4C8F797-C29F-1F36-78E5-3F74392B1A3B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3ABF627-83EB-1D1A-B090-CEBC93A4EDE4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0DD504-A4A0-14CB-F095-FAD6B5E440C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98B9DC9-A7F7-0F5A-E788-76A3BA64FD0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63E31E4-8312-D3DC-6F86-1FF413EACD0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706095-6E1E-DCD1-65E3-88082615642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33BCFEF-DA6C-4218-803D-4C49D865A188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BF9A11D-C4AA-3EA2-0BD1-D2A62F128FEA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9CA003-A942-D606-8680-E765BE784A45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A1F00F6D-04CC-D670-42CE-40C5A811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05BD3B88-6805-93A8-1EB1-E84DBD878D71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7CB9579-F628-0BAB-C4BB-0B11AD625DDE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F271B0D-D291-E0C1-A900-AC7B7802A80A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DC2CBB-E5A8-0433-8351-62D3445D0E33}"/>
              </a:ext>
            </a:extLst>
          </p:cNvPr>
          <p:cNvSpPr txBox="1"/>
          <p:nvPr/>
        </p:nvSpPr>
        <p:spPr>
          <a:xfrm>
            <a:off x="2354805" y="573903"/>
            <a:ext cx="7628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اللون والرائحة والشكل كلها أمثلة على :</a:t>
            </a:r>
            <a:endParaRPr lang="ar-SA" sz="4000" baseline="-25000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564C5A8-D1E4-2153-1C8C-6031ED8E2510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FC4B027-28E4-B8B9-D474-AC73EFE3AC89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البيانات النوعية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5C0845B-49B7-D7DA-F5B6-F0BC6019604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8D4EE3F-1A3E-3737-B58F-D57E8739B5E5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البيانات الكمية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F9439C5-122E-1EEE-3994-FCEA456A44D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59EC43F5-A366-317B-4A38-75CB31437982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الملاحظات الكمية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E3DD9D99-C314-6A18-6C81-778D101F8881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68041845-1845-08E2-3CBE-4688194E972E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المعلومات الرقمية</a:t>
            </a:r>
          </a:p>
        </p:txBody>
      </p:sp>
      <p:pic>
        <p:nvPicPr>
          <p:cNvPr id="30" name="Graphic 7" descr="Badge Tick1 with solid fill">
            <a:extLst>
              <a:ext uri="{FF2B5EF4-FFF2-40B4-BE49-F238E27FC236}">
                <a16:creationId xmlns:a16="http://schemas.microsoft.com/office/drawing/2014/main" id="{2D3900BF-2A4D-A77C-7362-F1DC1B719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22385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B539C-B111-F2C9-AAFD-2182F35F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79163935-B9F1-CB12-6644-630B2427F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FE2FE038-0288-0604-1908-CC664E8818C3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64739E38-5D21-D9D3-608E-DA759CE68ED4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335010-00D1-F8FD-B16E-31D18F07ACD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EFCF9FD-A636-6732-823A-053E4F6773D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13D6819-AE61-B38F-97F7-EF1A8D45564E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FFB44EA-253C-C260-FD4A-A8CD0FFA38DA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0F03402-EEFC-B5A4-2742-8D2BDB0A9165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F0B9588-2F55-5F62-F815-836697CE2EC7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E20FB9F-1B7C-189F-D92D-EB5B2B9A19EC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61E8B639-77CE-DBAB-1CEB-142142C58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5994541-A96E-933D-E1CD-D8A358B37B94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B84A1FD-C56B-758A-1A61-ECA6C4D09AEC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A71FCB5-C62D-2F95-8776-0DB1F83462A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576FF2F-6FFD-84CF-61BE-FA84B8E14FFE}"/>
              </a:ext>
            </a:extLst>
          </p:cNvPr>
          <p:cNvSpPr txBox="1"/>
          <p:nvPr/>
        </p:nvSpPr>
        <p:spPr>
          <a:xfrm>
            <a:off x="336176" y="715940"/>
            <a:ext cx="9571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يدل الرمز على أن المادة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2C2B68B-B8C8-98B9-15F2-491CBBF6B848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02CF1CD-99AD-28C1-DAAC-03AD1D6A4385}"/>
              </a:ext>
            </a:extLst>
          </p:cNvPr>
          <p:cNvSpPr/>
          <p:nvPr/>
        </p:nvSpPr>
        <p:spPr>
          <a:xfrm>
            <a:off x="6279776" y="2229394"/>
            <a:ext cx="276345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سريعة الاشتعال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29613B6-7FA6-0F89-40B8-5B85F5DC19A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5A152AA-C277-74A2-48A7-E546C12C663E}"/>
              </a:ext>
            </a:extLst>
          </p:cNvPr>
          <p:cNvSpPr/>
          <p:nvPr/>
        </p:nvSpPr>
        <p:spPr>
          <a:xfrm>
            <a:off x="6279690" y="3190051"/>
            <a:ext cx="276486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مشعة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24E31A3-D7A1-1167-A6CA-1A5255029C4D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8DB853D-4C83-8724-A80B-2B5585BCDE73}"/>
              </a:ext>
            </a:extLst>
          </p:cNvPr>
          <p:cNvSpPr/>
          <p:nvPr/>
        </p:nvSpPr>
        <p:spPr>
          <a:xfrm>
            <a:off x="6275722" y="4145172"/>
            <a:ext cx="276486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متطايرة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DF23827-C3BE-E6C0-1EFC-E29046FAD620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3F9CEAB-4C18-7C19-B95E-FDD38CCE9B2E}"/>
              </a:ext>
            </a:extLst>
          </p:cNvPr>
          <p:cNvSpPr/>
          <p:nvPr/>
        </p:nvSpPr>
        <p:spPr>
          <a:xfrm>
            <a:off x="6275860" y="5111276"/>
            <a:ext cx="276605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عامل مؤكسد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BAFFDB86-9D3B-7330-6002-1120B4DD2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3230657"/>
            <a:ext cx="573956" cy="573956"/>
          </a:xfrm>
          <a:prstGeom prst="rect">
            <a:avLst/>
          </a:prstGeom>
        </p:spPr>
      </p:pic>
      <p:pic>
        <p:nvPicPr>
          <p:cNvPr id="3" name="رسم 2">
            <a:extLst>
              <a:ext uri="{FF2B5EF4-FFF2-40B4-BE49-F238E27FC236}">
                <a16:creationId xmlns:a16="http://schemas.microsoft.com/office/drawing/2014/main" id="{E0FBBF8A-A3D7-D17E-5749-06253C6ED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3503" y="2645882"/>
            <a:ext cx="2895321" cy="23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DE77D-1DF2-3378-3EB7-2A9D78CE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1B4EF91-C664-EFF3-9591-B861434910B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54009EB-97CF-E5FE-0CA4-F71D5E0DD3D3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7E27C72-218F-C946-7D46-52736BF9EB84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A7B5E61-07B2-44E5-B3A7-163E10EBEECA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DA4F64C-3F87-1C14-95F2-9C0C10655006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10953E-E6AD-D4D0-223C-128FDBF5FCB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0E59AEC-F8F3-9A9D-9820-0E0F1FA5FF18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75237FC-0F36-4E4D-537D-B251A79D288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FF1CEC-8D0D-E860-63A3-145157B31181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75D5C87-1A52-F8D9-0B32-FB3015369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D24FC6FB-2086-3CBF-FFA8-5B876A1DC36D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B9DE8E0-6348-529C-FB88-BD8E15C59D63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C57FF13-44E7-CB0A-D9CC-16AB1883B667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ECD7935-480F-8EB7-4F77-FB4432E19F6E}"/>
              </a:ext>
            </a:extLst>
          </p:cNvPr>
          <p:cNvSpPr txBox="1"/>
          <p:nvPr/>
        </p:nvSpPr>
        <p:spPr>
          <a:xfrm>
            <a:off x="295835" y="603293"/>
            <a:ext cx="10072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البيانات الرقمية التي يقوم العلماء بجمعها عن المادة تدعى .......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7A97B66-C1A2-4FEB-DB35-47701D3759FE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41F4BE-2444-ABCA-EA54-F491E9DCD080}"/>
              </a:ext>
            </a:extLst>
          </p:cNvPr>
          <p:cNvSpPr/>
          <p:nvPr/>
        </p:nvSpPr>
        <p:spPr>
          <a:xfrm>
            <a:off x="6500290" y="2229394"/>
            <a:ext cx="254294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البيانات الكمية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6D10744-44A3-FFAD-778F-4D1E5C980D1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1F0B06E-E3B8-B4EA-4920-AE20C7565F7B}"/>
              </a:ext>
            </a:extLst>
          </p:cNvPr>
          <p:cNvSpPr/>
          <p:nvPr/>
        </p:nvSpPr>
        <p:spPr>
          <a:xfrm>
            <a:off x="6500317" y="3190051"/>
            <a:ext cx="254423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البيانات النوعية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23D8365-FDB0-81EC-9765-ACA43B7B7512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1E36108-CE74-3E0E-29CA-D95D04574A2D}"/>
              </a:ext>
            </a:extLst>
          </p:cNvPr>
          <p:cNvSpPr/>
          <p:nvPr/>
        </p:nvSpPr>
        <p:spPr>
          <a:xfrm>
            <a:off x="6496350" y="4145172"/>
            <a:ext cx="254423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الملاحظات النوعية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A7F6437-1A78-0449-539F-D027B8F50F0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789603B-DAC0-2327-1699-4FB8D6D455F9}"/>
              </a:ext>
            </a:extLst>
          </p:cNvPr>
          <p:cNvSpPr/>
          <p:nvPr/>
        </p:nvSpPr>
        <p:spPr>
          <a:xfrm>
            <a:off x="6496582" y="5111276"/>
            <a:ext cx="254533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المعلومات النوعية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533D2E51-C77A-F565-E738-BABC2661B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6431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8B9CC-FC60-3F48-BC52-58C387C06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3A8153C2-9364-2689-DE7B-8ECF3610800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56BED4C8-9BD9-DF87-542B-869DDA3A388B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1A6F7D5-A6E5-F910-8208-0E92ED24F93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4957625-E436-7E54-635E-72775D89C42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925FE3-93D4-2DDA-4D51-6936952982FA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75C4E5E-3F3C-78E5-E87C-E9A84F1ABB80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2919E30-B029-D609-CC77-B086E26BE95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7600A89-8304-F9F4-3B85-1CB5D9B7C9B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B845E0-538A-AAB1-75AC-17E068494CB2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6ABB7C83-6F91-DC0D-03FA-BC9D2878F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D348F8B-D828-4D15-859F-ED9E7DD4F59E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F96F800-E39A-311D-82EB-6CE3971CE9B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26A917-A1AC-0D2A-BDAB-221D739E24EB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1CBAF76-8EEB-A5C9-5D07-0BE6B24D7488}"/>
              </a:ext>
            </a:extLst>
          </p:cNvPr>
          <p:cNvSpPr txBox="1"/>
          <p:nvPr/>
        </p:nvSpPr>
        <p:spPr>
          <a:xfrm>
            <a:off x="1326150" y="664958"/>
            <a:ext cx="8590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مما يلي لا يعتبر مثال على البيانات الكمية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7183F5B-C7E8-CBA0-CFFB-D023582CCE52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FAEECB1-83C5-847B-D178-67BE024042FB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السرعة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C8534FD-9269-7804-F048-58061E97C0F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D28FEB1-E568-EEFA-5758-C22F2071E231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اللون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91C29DC-EA3B-5D1F-EABD-3A4A8DDB0FE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2315969-5335-121E-BF28-686BED87D781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الطول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63774D7-DDB7-A8E4-D15C-FBBDEB4E676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A38CFAB-3F50-73B6-8414-E2574D6470C7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الحجم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C7DC8F16-0A34-7CD6-6F66-B909A391C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93945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A058F-B871-F524-5127-D11D9B9D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9782DC0-1559-5102-7A61-3D3E8A18FF24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69ED69DF-30AC-72DD-8514-F6CC3815F65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EAAA475-0E2E-40DF-469B-FBBE0698552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447D8D7-707C-BDAA-A1CF-DC8F1F01034B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6A2288E-72BA-085F-8D42-204D7B984CF7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D87237B-A6CC-0E99-B3CA-F649D598FB58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646845A-DF81-EAB2-A27C-E717BC47582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0AA6E2-5BFB-D2CD-C90A-FD4123D99F8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07DB7BD-908F-781E-7EDE-D3110813D34C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C6DC8E9C-850C-110B-063A-8AAE55FF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E0B65463-916F-7215-EB94-AECB80FC217F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48041AC-6A47-10A0-24DC-DD0055B5BC4D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F587EA3-E003-70F6-13CA-E095842D5320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0A42EA9-A725-1ECC-7630-3EBD5F2923F8}"/>
              </a:ext>
            </a:extLst>
          </p:cNvPr>
          <p:cNvSpPr txBox="1"/>
          <p:nvPr/>
        </p:nvSpPr>
        <p:spPr>
          <a:xfrm>
            <a:off x="463923" y="603293"/>
            <a:ext cx="94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مما يلي لا يعتبر مثال على البيانات النوعية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A1C3DFB-55B9-9CE1-BB1A-5401EDB251D3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1EE06D-F1D6-7B39-23A8-9DB3597A92BE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الرائحة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9983CDD-EF3C-4706-3EAE-95F0C640CE80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A50D34B-69AE-63A0-0E87-074A6D2E102D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الطعم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292813-9770-3CDE-64FC-36FB6213272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3AA6DEA-ECAB-995C-AFEA-45A2497FD25C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الشكل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9F522ED-8405-6099-811F-388057322147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53BF8EB-0B30-4BE0-D0E6-452A17596B86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الضغط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905A3B1-6550-458E-2027-3A643F602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26505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4B53-17DF-BDC0-52F4-69C604BD9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1A0B548A-9A9C-8E24-D00E-976DBFD7D605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F7FBA9B-92D0-9BCC-A034-A42CE9F4D4C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BD188E7-DB84-8237-AE83-1179AEE7E72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7BB4A40-FBA6-2FB9-F5E6-0F17CFF74D7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4401DE1-C0B0-5B13-2D55-2350D5E44986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08EC0D2-8AB4-E397-C004-771B73E2CABF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636FDE9-0866-0052-96D8-18C7D9073B7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FAF09F2-09DC-DC33-349E-7C7227C99BD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55B9237-235D-E4A5-AFE0-83607AD9063B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92FE1D5-5209-D58E-B38D-A3AAA2E10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2398600D-72B3-DDA3-1EF4-6EBECF855E5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9D0F0B9-3FED-AF21-3B53-846A1548D5E3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4428C1E-750B-6C13-8445-5CC9E7BFCF54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0D60BC4-B467-7F89-F5E6-0B375F715227}"/>
              </a:ext>
            </a:extLst>
          </p:cNvPr>
          <p:cNvSpPr txBox="1"/>
          <p:nvPr/>
        </p:nvSpPr>
        <p:spPr>
          <a:xfrm>
            <a:off x="3711388" y="841447"/>
            <a:ext cx="62720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من البيانات التالية يُعد كمياً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2EFEF22-7F5A-4153-DB38-E473F6EA7AC8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70F104C-DD5F-BAA7-46F9-298CF2701D41}"/>
              </a:ext>
            </a:extLst>
          </p:cNvPr>
          <p:cNvSpPr/>
          <p:nvPr/>
        </p:nvSpPr>
        <p:spPr>
          <a:xfrm>
            <a:off x="5318312" y="2229394"/>
            <a:ext cx="3724921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سائل يطفو فوق الماء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80B3F4A-C280-C08D-40A5-C5FC38F8D5B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2A3A96B-2713-7543-F5F9-799BE5AC923D}"/>
              </a:ext>
            </a:extLst>
          </p:cNvPr>
          <p:cNvSpPr/>
          <p:nvPr/>
        </p:nvSpPr>
        <p:spPr>
          <a:xfrm>
            <a:off x="5317736" y="3190051"/>
            <a:ext cx="372682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معدن قابل للطرق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C57ECAF-6C08-F82D-B7F2-4E6F0B721CF7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533E17CF-5BD2-2764-FBEB-360380C2B98B}"/>
                  </a:ext>
                </a:extLst>
              </p:cNvPr>
              <p:cNvSpPr/>
              <p:nvPr/>
            </p:nvSpPr>
            <p:spPr>
              <a:xfrm>
                <a:off x="5313771" y="4145172"/>
                <a:ext cx="3726817" cy="727823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spcAft>
                    <a:spcPts val="500"/>
                  </a:spcAft>
                </a:pPr>
                <a:r>
                  <a:rPr lang="ar-SA" sz="2800" dirty="0">
                    <a:solidFill>
                      <a:schemeClr val="tx1"/>
                    </a:solidFill>
                  </a:rPr>
                  <a:t>سائل درجة حرارته </a:t>
                </a:r>
                <a14:m>
                  <m:oMath xmlns:m="http://schemas.openxmlformats.org/officeDocument/2006/math">
                    <m:r>
                      <a:rPr lang="ar-SA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55.6°</m:t>
                    </m:r>
                  </m:oMath>
                </a14:m>
                <a:endParaRPr lang="ar-S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533E17CF-5BD2-2764-FBEB-360380C2B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771" y="4145172"/>
                <a:ext cx="3726817" cy="727823"/>
              </a:xfrm>
              <a:prstGeom prst="roundRect">
                <a:avLst/>
              </a:prstGeom>
              <a:blipFill>
                <a:blip r:embed="rId4"/>
                <a:stretch>
                  <a:fillRect b="-92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B4DD57A-34B9-3B8C-6ED1-811EA774BC12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A96CA78-BD5C-365E-FFE2-B352E66C1BFA}"/>
              </a:ext>
            </a:extLst>
          </p:cNvPr>
          <p:cNvSpPr/>
          <p:nvPr/>
        </p:nvSpPr>
        <p:spPr>
          <a:xfrm>
            <a:off x="5313495" y="5111276"/>
            <a:ext cx="372841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سائل عديم اللون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6A6ED5A9-334F-1B66-CB19-EA99F96D1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B72F-176F-9F0B-B818-E15DCC63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4721FC3-C2FA-E9BE-D9CE-CE4FB888CF5C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33778673-9F5E-2572-D802-F704C5F31A8A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6491C33-F127-4083-E088-099694ADB495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E2220CF-782C-A262-1BEE-6047A4F962C2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63C4F6D-A05A-E2B9-08BF-654C08FE90C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910CC58-7D3B-5787-4C0F-A8B6D189748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E23740B-C830-BDA3-7906-25AB44964A5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56BA245-F7FE-9EE2-7A36-3DE62BD44BB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9DF4612-DD73-67AC-350A-C817C93845E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964A4DF3-D7E6-FBBF-6B7F-DF1B244B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DFC00D04-DDF1-702F-0FFE-344E36D0EF8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8CAD271-5A8B-FD1E-EA37-CED46E235D0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C01F326-46E3-27D1-7E53-3183F22E09B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CD9FD97-8F5F-38D0-2838-8D536B57CEFA}"/>
              </a:ext>
            </a:extLst>
          </p:cNvPr>
          <p:cNvSpPr txBox="1"/>
          <p:nvPr/>
        </p:nvSpPr>
        <p:spPr>
          <a:xfrm>
            <a:off x="4842405" y="748291"/>
            <a:ext cx="507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الثابت هو أحد العوامل التي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A6831A8-9AE6-50AF-4C11-B4767C43231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111945E-7ABE-6DA4-529A-F686BA640CCA}"/>
              </a:ext>
            </a:extLst>
          </p:cNvPr>
          <p:cNvSpPr/>
          <p:nvPr/>
        </p:nvSpPr>
        <p:spPr>
          <a:xfrm>
            <a:off x="4847666" y="2229394"/>
            <a:ext cx="41955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تتغير خلال التجربة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6C15053-AEF7-0669-2A38-3730C1D7942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27E4E35-4E77-A65A-2D39-A3BBC28700F6}"/>
              </a:ext>
            </a:extLst>
          </p:cNvPr>
          <p:cNvSpPr/>
          <p:nvPr/>
        </p:nvSpPr>
        <p:spPr>
          <a:xfrm>
            <a:off x="4846849" y="3190051"/>
            <a:ext cx="419770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تتغير من مجموعة عمل إلى أخرى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26FCA39-302D-2E03-B13A-833CD56FBB09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24107C8-33FF-4D12-D31B-EB08B2354CD7}"/>
              </a:ext>
            </a:extLst>
          </p:cNvPr>
          <p:cNvSpPr/>
          <p:nvPr/>
        </p:nvSpPr>
        <p:spPr>
          <a:xfrm>
            <a:off x="4842882" y="4145172"/>
            <a:ext cx="419770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تتأثر بواسطة المتغير التابع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6C3A1D3-990A-EA5C-27D1-74FC6BBBA4A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109E559-E30C-8A5E-8FF3-09A454384DE3}"/>
              </a:ext>
            </a:extLst>
          </p:cNvPr>
          <p:cNvSpPr/>
          <p:nvPr/>
        </p:nvSpPr>
        <p:spPr>
          <a:xfrm>
            <a:off x="4842406" y="5111276"/>
            <a:ext cx="419950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تتغير خلال التجربة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2E2ECE1-3183-9641-F539-54578A4AD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3760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6E1BC-37B3-B038-CAAD-85C4328D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2807861C-56F7-2298-12FD-B2E84198D60E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A3AF147D-4EDE-C1D4-EA8D-E0C319CCC07A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2DC5D5-199A-84D1-E737-2797184CE129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CFB743C-F681-C327-F495-FA5FADE6D6C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59189A8-24D9-7ADF-A469-80F72E4284AA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432225C-0932-DD4A-D07F-39611098A765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D5A10B9-FE23-4DC0-9F5E-BA5E139A8F1A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21AA70-E68A-8D15-9629-284A95A3614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DADC14B-775E-A844-F611-444E2553E4A3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C7606D6-28AC-9E89-EABC-EFDF29C9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B2D9CE28-10BB-6DFC-F38B-FDB8F6BEC089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64E2BE0-ADE9-D951-C274-9BC7BF3C40A5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693D9FE-3649-A30E-4068-7B49D775740B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68EFD67-EB80-A89F-BE5B-8139EB07CF7A}"/>
              </a:ext>
            </a:extLst>
          </p:cNvPr>
          <p:cNvSpPr txBox="1"/>
          <p:nvPr/>
        </p:nvSpPr>
        <p:spPr>
          <a:xfrm>
            <a:off x="5096435" y="723138"/>
            <a:ext cx="47832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الضابط هو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1FD3233-813B-4049-B22F-5FB4E1B6DD5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18B22A9-412C-9227-85BC-008A943921E5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المتغير الذي يتغير خلال التجربة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DCED37F-C3AA-E8AC-ECC3-6D0AA34D0ABA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6FDF0DF-56FE-DD28-B6AB-01F4AF1D2CDD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مقياس للمقارنة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FE85567-FE85-81B5-D214-534AA7627CF0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1788F15-714D-AD5B-62CF-44C73952BC30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نوع من المتغير التابع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343DB85-5352-85BC-4F04-BC7CCBC1B3AE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40FEC9E-1B61-08DB-5D19-E8E5799B7844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نوع من التجربة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F08E8BE1-4AF8-41C8-70A6-92BF65417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4172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12CC2-0BF5-8EEA-3F24-C3E805755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45706E4-F907-9660-DF76-8CB9593E4C91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F5906F3-15E0-BA2E-5857-231609127BB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13004D9-5202-29C7-5D96-798E445F4F1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CB5A644-B7F3-A648-9574-363608A7CBE0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9E65EBF-1637-3AF4-DE74-0A91D6B2F33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66E8491-922E-1751-5698-EC294F43477E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13397BA-B742-C248-7BC1-FD2BB74521C3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EDEDE08-CFA1-9078-73CB-257323A329B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1DF8807-F79E-209B-0061-4841AE16817B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988A82CB-2DAB-34E2-B75A-0331A6ECB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196D72B2-DA62-D6BE-F0B0-54CF4FEAA08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8A4F977-0ED9-898E-F3EB-24938999D61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65D1E0E-20B5-0877-E703-4A64911715ED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500A6F0-6E25-48FF-63DE-6EC0C9ABB433}"/>
              </a:ext>
            </a:extLst>
          </p:cNvPr>
          <p:cNvSpPr txBox="1"/>
          <p:nvPr/>
        </p:nvSpPr>
        <p:spPr>
          <a:xfrm>
            <a:off x="3610845" y="799914"/>
            <a:ext cx="6297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الفرضية هي </a:t>
            </a:r>
            <a:r>
              <a:rPr lang="en-US" sz="4400" dirty="0"/>
              <a:t> :</a:t>
            </a:r>
            <a:endParaRPr lang="ar-SA" sz="44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E8A8CCE-1AC3-33CF-664F-47C54A31F84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3B32148-E586-1932-958F-5C28FCBC7726}"/>
              </a:ext>
            </a:extLst>
          </p:cNvPr>
          <p:cNvSpPr/>
          <p:nvPr/>
        </p:nvSpPr>
        <p:spPr>
          <a:xfrm>
            <a:off x="3617260" y="2229394"/>
            <a:ext cx="542597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مجموعة من الملاحظات التي تتحكم فيها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F3FE203-BF4F-5FDF-7C29-DD17485363AE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BC2E69D-DDCE-D0D7-2DCE-548B0C2C84DB}"/>
              </a:ext>
            </a:extLst>
          </p:cNvPr>
          <p:cNvSpPr/>
          <p:nvPr/>
        </p:nvSpPr>
        <p:spPr>
          <a:xfrm>
            <a:off x="3615816" y="3190051"/>
            <a:ext cx="542874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شرح مدعم بعدة تجارب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B577606-AAEC-DD2A-E730-97C45BF7748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B57281-CB5C-557F-EF66-49BB5621D299}"/>
              </a:ext>
            </a:extLst>
          </p:cNvPr>
          <p:cNvSpPr/>
          <p:nvPr/>
        </p:nvSpPr>
        <p:spPr>
          <a:xfrm>
            <a:off x="3611850" y="4145172"/>
            <a:ext cx="542873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شرح مؤقت من الملاحظات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BBA0408-42DB-F3F6-8918-8D678C02C3E7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4846350-ED14-266B-2DDD-16F80FE26034}"/>
              </a:ext>
            </a:extLst>
          </p:cNvPr>
          <p:cNvSpPr/>
          <p:nvPr/>
        </p:nvSpPr>
        <p:spPr>
          <a:xfrm>
            <a:off x="3610845" y="5111276"/>
            <a:ext cx="543106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قانون يصف العلاقة التي توجد في الطبيعة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EBF79CA8-E2F0-8C62-4375-3C5896633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3748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C862A-CD6E-6A3A-41C4-13AC75D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91E9020A-B4CA-B06A-B878-21F1DC64445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A26524F6-ADF8-6ED6-EDFD-214038C73C4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9EA43F0-A846-8F94-4B98-D402BCAA7DD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EAB02C0-F0B0-0B1F-5A2E-004A555F6796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EC0CB85-0DD4-26E6-DE85-592D6F2C587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943144C-8396-BE60-AD17-2CF8DD1ACF67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002863C-1EFC-A703-0BB5-7E4F57F3B54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4006C2C-30B4-E7B9-0FDE-8499A946FF3A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C4156A3-E484-55D5-3BB0-03998E909351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C913F9A-2E37-8C97-2889-BF9AA7F9B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5371223F-9BF6-D5A7-A3C3-F46A1031E955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73D33B0-E139-A6E3-2196-12D3D39D3A2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DF70F4D-3146-F1B5-DD10-4675111231E2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A470628-4891-A118-6B9F-AAA2FA0144FB}"/>
              </a:ext>
            </a:extLst>
          </p:cNvPr>
          <p:cNvSpPr txBox="1"/>
          <p:nvPr/>
        </p:nvSpPr>
        <p:spPr>
          <a:xfrm>
            <a:off x="5096435" y="723138"/>
            <a:ext cx="47832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النظرية هي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F1B6858-CADA-3DF2-461C-905703F2CD65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E7C789C-56B4-59C9-2F90-96192C1A0299}"/>
              </a:ext>
            </a:extLst>
          </p:cNvPr>
          <p:cNvSpPr/>
          <p:nvPr/>
        </p:nvSpPr>
        <p:spPr>
          <a:xfrm>
            <a:off x="3827024" y="2229394"/>
            <a:ext cx="521620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مجموعة من الملاحظات التي تتحكم فيها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E838967-823A-4246-7C27-C33F4564526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9409E29-6736-B57F-DDE1-29A65CA83ED1}"/>
              </a:ext>
            </a:extLst>
          </p:cNvPr>
          <p:cNvSpPr/>
          <p:nvPr/>
        </p:nvSpPr>
        <p:spPr>
          <a:xfrm>
            <a:off x="3825689" y="3190051"/>
            <a:ext cx="52188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شرح مدعم بعدة تجارب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F57C799-0A12-6FA5-7946-04912E429A8C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1C0EC9-2FCB-9CD2-EB49-B620A3803E39}"/>
              </a:ext>
            </a:extLst>
          </p:cNvPr>
          <p:cNvSpPr/>
          <p:nvPr/>
        </p:nvSpPr>
        <p:spPr>
          <a:xfrm>
            <a:off x="3821722" y="4145172"/>
            <a:ext cx="521886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شرح مؤقت من الملاحظات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AC264BA-7716-B031-19B4-0C804A3E5193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0A60CF6-8318-0601-5F48-1BC636F21862}"/>
              </a:ext>
            </a:extLst>
          </p:cNvPr>
          <p:cNvSpPr/>
          <p:nvPr/>
        </p:nvSpPr>
        <p:spPr>
          <a:xfrm>
            <a:off x="3820809" y="5111276"/>
            <a:ext cx="522110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قانون يصف العلاقة التي توجد في الطبيعة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FCA7872-9EB0-E60D-EB45-20BFCAFAF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6F9E-29EE-3D9A-8C16-A800DF673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69F4AB87-FC0E-119F-0F0A-632E71B08BB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2DD05062-0492-3DC5-7C1D-C3BC6499168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C66CE2A-A1C1-8C75-314D-5CF81E7303D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36126B2-1944-7D0D-27B6-6ACBF0D5666B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7001CF7-2300-328D-C7BB-0F3134F0B0E8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AE43B55-8DAC-D331-E5EB-BAEF751A560D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B8CA860-AD66-013A-0C44-A13677ADAFFC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36BC8DA-81CB-7536-A461-099DEA78AD15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21F17D7-BC6D-0062-9DE2-E3812962F855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DF905BAA-EDB8-769A-EC15-8C801D7CE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B82CAF4E-D820-6050-AEF2-7AC04E3431CB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0C3140-24EC-7AA8-E954-DCC3903CD5A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A546170-832B-54BD-1C44-6C7448DD417E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74B266A-8F8A-D3CE-54E6-BF6A1C2BD206}"/>
              </a:ext>
            </a:extLst>
          </p:cNvPr>
          <p:cNvSpPr txBox="1"/>
          <p:nvPr/>
        </p:nvSpPr>
        <p:spPr>
          <a:xfrm>
            <a:off x="611841" y="723138"/>
            <a:ext cx="9267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في نهاية التجربة العالم يكون استنتاج يستند على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8225EA3-4F75-F68C-F78B-CA0AC7E64B41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919BB0F-46ED-8DF7-059E-3B6123A94247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المتغير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D1EC4C5-1ADC-FE7D-0394-533E6B0BB1F3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FB09D2A-83D0-C6E0-8DEB-DA2F2BED2F24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القانون العلمي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0BB7D48-A015-86C7-5BBD-34AAE7C3A1F3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F20475D-A3BF-20D9-5D28-837E9D348217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الحصول على البيانات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ADDB935-AFDB-6ED3-DD46-4AE3030DE372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C99E220-70D3-2576-6B42-8EE0CCB8D79A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الضابط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1FCB5BB-A2AF-53A4-154D-93BE3A362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218A7-1939-BC17-5449-A321E947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AC5A50C4-AC12-7797-771D-61ABC798AC93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B63B7A41-2B5A-9EE5-4435-3D5F90DD1CEF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FEF0B1-5BC4-3315-1FFA-D0C049A0EA12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D3173AA-4D5C-82BF-4F7F-80055B40275F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E1643EE-FE99-EEF5-A0DE-DEAD9D5EEA0D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674A51A-0D58-1A4E-4966-D2A3FF31D37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36EB98D-997D-D344-8C51-0EEEEF95E138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5954B3C-66A8-DC12-8066-864A12149EF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F333031-317A-AF0B-80C3-8ED13927C834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8D9495DA-A29B-3E7B-613E-2D0BE914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431A487-DA28-11EC-6C37-E2A0F4531A4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CA529C1-EB54-69BA-83A9-E90BD1DEE74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3AF268F-EEB8-7678-0B42-887B586B47FB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37B3523-111D-BE46-25C2-C453B99A3497}"/>
              </a:ext>
            </a:extLst>
          </p:cNvPr>
          <p:cNvSpPr txBox="1"/>
          <p:nvPr/>
        </p:nvSpPr>
        <p:spPr>
          <a:xfrm>
            <a:off x="316006" y="723138"/>
            <a:ext cx="10047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أي مما يلي مجموعة من المشاهدات المضبوطة التي تختبر الفرضية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952E2D2-2757-3579-B64C-4E6E1DA2851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CCDD0ED-E44E-7BB0-3C4D-2A6EE739A08C}"/>
              </a:ext>
            </a:extLst>
          </p:cNvPr>
          <p:cNvSpPr/>
          <p:nvPr/>
        </p:nvSpPr>
        <p:spPr>
          <a:xfrm>
            <a:off x="6414247" y="2229394"/>
            <a:ext cx="262898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الكتلة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909BB8E-5838-267B-54C7-71972CC8FD7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B071EB1-B57E-6457-24D4-91B9438892DC}"/>
              </a:ext>
            </a:extLst>
          </p:cNvPr>
          <p:cNvSpPr/>
          <p:nvPr/>
        </p:nvSpPr>
        <p:spPr>
          <a:xfrm>
            <a:off x="6414230" y="3190051"/>
            <a:ext cx="263032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التجربة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7A57D74-8763-9436-1561-57DF03D6F893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039A5A1-7F99-BAEE-EE8F-FD3F2FE020A8}"/>
              </a:ext>
            </a:extLst>
          </p:cNvPr>
          <p:cNvSpPr/>
          <p:nvPr/>
        </p:nvSpPr>
        <p:spPr>
          <a:xfrm>
            <a:off x="6410262" y="4145172"/>
            <a:ext cx="263032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الوزن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C8722E5-24D8-0C18-9E4A-B9DCAE45D10F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AB4BEFF-24E1-4C1B-4690-B8443AC849DC}"/>
              </a:ext>
            </a:extLst>
          </p:cNvPr>
          <p:cNvSpPr/>
          <p:nvPr/>
        </p:nvSpPr>
        <p:spPr>
          <a:xfrm>
            <a:off x="6410459" y="5111276"/>
            <a:ext cx="263145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الثابت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F01359AD-A7E6-BFB4-3FF8-7F56E2771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2D9BE-5680-9988-E87F-1FA7C0487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7FCEE841-9E5D-7A1C-63D5-34A378C21E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A3BC0664-1A72-2B82-BAA0-41566F25ECCC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093B164A-DF7C-A05D-F6DE-09B23B0A897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C1FAAA7-5BF0-9904-66D6-6D00F8529528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783D113-320E-7C9F-E848-1C5885B18EEA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215B412-1548-4389-E453-D7DA935B652D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239E4CD-BDDC-406F-449E-5A2F16A60078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1D46C4E-2B1D-8873-FFE2-8B6FEF39887D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0F7CC7B-4CB8-573D-9416-1FB93030E9C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ED9EE03-B754-C5F2-FDB7-6DFAA3E98DA4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53755B5-EED8-64DE-993A-735DCE258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130AD4BD-CC15-AFCF-6270-9E5F4FD66574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DF9D458-3FA2-1793-DBD7-3DB5084B0D7C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85F0AEE-6580-EA10-9524-BD8023DA6C8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166B306-600A-39E1-6E94-7FFC7FF375CE}"/>
              </a:ext>
            </a:extLst>
          </p:cNvPr>
          <p:cNvSpPr txBox="1"/>
          <p:nvPr/>
        </p:nvSpPr>
        <p:spPr>
          <a:xfrm>
            <a:off x="336176" y="715940"/>
            <a:ext cx="9571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من الدوارق الآتية يعرف بالدورق المخروطي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7187421-8579-6F24-4292-8832C18C32F5}"/>
              </a:ext>
            </a:extLst>
          </p:cNvPr>
          <p:cNvSpPr/>
          <p:nvPr/>
        </p:nvSpPr>
        <p:spPr>
          <a:xfrm>
            <a:off x="9120411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A697242-4FCD-68F5-5EE6-9DF0EC544BE2}"/>
              </a:ext>
            </a:extLst>
          </p:cNvPr>
          <p:cNvSpPr/>
          <p:nvPr/>
        </p:nvSpPr>
        <p:spPr>
          <a:xfrm>
            <a:off x="6320170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CA41BB-2880-6549-8C99-374E5B8134B3}"/>
              </a:ext>
            </a:extLst>
          </p:cNvPr>
          <p:cNvSpPr/>
          <p:nvPr/>
        </p:nvSpPr>
        <p:spPr>
          <a:xfrm>
            <a:off x="3519929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EB29F3C-A615-761B-23CB-0FCD29321CE9}"/>
              </a:ext>
            </a:extLst>
          </p:cNvPr>
          <p:cNvSpPr/>
          <p:nvPr/>
        </p:nvSpPr>
        <p:spPr>
          <a:xfrm>
            <a:off x="719688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EBC158F8-8201-BA52-5236-3332ED609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0068" y="5902569"/>
            <a:ext cx="573956" cy="573956"/>
          </a:xfrm>
          <a:prstGeom prst="rect">
            <a:avLst/>
          </a:prstGeom>
        </p:spPr>
      </p:pic>
      <p:pic>
        <p:nvPicPr>
          <p:cNvPr id="17" name="رسم 16">
            <a:extLst>
              <a:ext uri="{FF2B5EF4-FFF2-40B4-BE49-F238E27FC236}">
                <a16:creationId xmlns:a16="http://schemas.microsoft.com/office/drawing/2014/main" id="{9C736D6A-A35B-A928-CD48-0147D3C6F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3692" y="2774003"/>
            <a:ext cx="1981200" cy="1981200"/>
          </a:xfrm>
          <a:prstGeom prst="rect">
            <a:avLst/>
          </a:prstGeom>
        </p:spPr>
      </p:pic>
      <p:pic>
        <p:nvPicPr>
          <p:cNvPr id="21" name="رسم 20">
            <a:extLst>
              <a:ext uri="{FF2B5EF4-FFF2-40B4-BE49-F238E27FC236}">
                <a16:creationId xmlns:a16="http://schemas.microsoft.com/office/drawing/2014/main" id="{BE47BEF7-92C8-52F5-8360-7E3C28080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930" y="2404755"/>
            <a:ext cx="1885950" cy="2352675"/>
          </a:xfrm>
          <a:prstGeom prst="rect">
            <a:avLst/>
          </a:prstGeom>
        </p:spPr>
      </p:pic>
      <p:pic>
        <p:nvPicPr>
          <p:cNvPr id="27" name="رسم 26">
            <a:extLst>
              <a:ext uri="{FF2B5EF4-FFF2-40B4-BE49-F238E27FC236}">
                <a16:creationId xmlns:a16="http://schemas.microsoft.com/office/drawing/2014/main" id="{A2A59956-1F7C-AB92-5EE1-A0CF260DDB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67283" y="2726378"/>
            <a:ext cx="1866900" cy="2028825"/>
          </a:xfrm>
          <a:prstGeom prst="rect">
            <a:avLst/>
          </a:prstGeom>
        </p:spPr>
      </p:pic>
      <p:pic>
        <p:nvPicPr>
          <p:cNvPr id="29" name="رسم 28">
            <a:extLst>
              <a:ext uri="{FF2B5EF4-FFF2-40B4-BE49-F238E27FC236}">
                <a16:creationId xmlns:a16="http://schemas.microsoft.com/office/drawing/2014/main" id="{649080EF-AAEA-E3B5-8E8B-BF2455202B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92051" y="2265275"/>
            <a:ext cx="1371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C07B8-5D7E-8AC4-E5CA-F014EB6D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9F7CE02C-7C6C-D8C0-BA76-A1095795613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DF5C4490-501E-D59B-C413-38C88841E37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AD6B6DE-44F7-8353-DD13-97D581367945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9577A32-63D6-7F34-DF2B-20D5543D6985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2C956B7-9660-AF1C-A2DB-1C3B77E226D9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06ACA85-87D0-23E3-8719-738EB2405BC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9E8ADFB-1B68-6D51-8DC9-E6BD75116EB7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F10C405-5114-8B36-6134-EEEC25A80147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4AE889D-4EC9-0305-F6B5-DFC7438F6CA0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59D6EA0-EDAC-DA98-550A-4983C715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34E444B2-2A45-8E98-3AD8-8328368E836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5D212DF-9716-5E72-50A2-2067295FAD7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DC50063-7FEA-B20C-F51E-90F804EC9074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1396EBF-3B6B-D697-B6FE-B330E7E2ED01}"/>
              </a:ext>
            </a:extLst>
          </p:cNvPr>
          <p:cNvSpPr txBox="1"/>
          <p:nvPr/>
        </p:nvSpPr>
        <p:spPr>
          <a:xfrm>
            <a:off x="363072" y="493462"/>
            <a:ext cx="951659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في تجربة قياس أثر التحريك في سرعة ذوبان الملح في الماء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يُعد التحريك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C58B356-C2A6-AF50-106E-8E0121AC93AE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64B3FDC-FECA-1839-37EB-428F8D1EC87E}"/>
              </a:ext>
            </a:extLst>
          </p:cNvPr>
          <p:cNvSpPr/>
          <p:nvPr/>
        </p:nvSpPr>
        <p:spPr>
          <a:xfrm>
            <a:off x="5983941" y="2229394"/>
            <a:ext cx="305929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متغيراً مستقلاً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4B8E7E5-DC8D-244C-2E7A-75663329F024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AC47344-1BD4-AB97-7E5B-B530C76F7E6A}"/>
              </a:ext>
            </a:extLst>
          </p:cNvPr>
          <p:cNvSpPr/>
          <p:nvPr/>
        </p:nvSpPr>
        <p:spPr>
          <a:xfrm>
            <a:off x="5983705" y="3190051"/>
            <a:ext cx="3060851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متغيراً تابعاً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88B0D78-5CA0-58CA-3E75-49C77C5F70F2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DD39DBA-CC76-B544-D094-D5480825678D}"/>
              </a:ext>
            </a:extLst>
          </p:cNvPr>
          <p:cNvSpPr/>
          <p:nvPr/>
        </p:nvSpPr>
        <p:spPr>
          <a:xfrm>
            <a:off x="5979737" y="4145172"/>
            <a:ext cx="306085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ضابطاً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FE557CF-6C17-41EA-3F2A-206F875339DC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E32C7E9-955A-9C3E-97AB-7BB16ADA3BB8}"/>
              </a:ext>
            </a:extLst>
          </p:cNvPr>
          <p:cNvSpPr/>
          <p:nvPr/>
        </p:nvSpPr>
        <p:spPr>
          <a:xfrm>
            <a:off x="5979749" y="5111276"/>
            <a:ext cx="306216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استنتاجاً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003B86AE-FDEC-6838-BAEE-BCF402F02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589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EFC1D-742F-1906-BCE0-033DDE2D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1724350-25C5-82F6-CD48-4AC5F69BBCD4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EC87B8C-0789-EC85-492A-A6B7B5F77E54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6C30A4A-E1D3-CFE4-B4A8-0BAC8FA33DFD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E155E4-BDFC-F5B3-6EF2-CD5C21EAE982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32C1456-E11B-4483-0A02-4702C6ABC798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AC4CB57-22D1-B30A-09D0-6041A1158429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AB2E4D2-571A-FDF1-EE31-32D121B5875E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40D2962-B1C1-6CA8-FCF3-8A909540F50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BBDAF51-41C5-E818-17CD-1CA9488A49BD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6F2C8CD-D467-7D39-BB98-C6EA3A67B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932ADE82-C73B-C43A-AB49-C370F82284C9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8F0AD32-90B6-25E0-2B00-6036289A97C5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90364C2-501A-D1C7-278B-FC2DF1D6FA79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CBB01A1-0475-DEB2-9FE0-BDD18219F8CF}"/>
                  </a:ext>
                </a:extLst>
              </p:cNvPr>
              <p:cNvSpPr txBox="1"/>
              <p:nvPr/>
            </p:nvSpPr>
            <p:spPr>
              <a:xfrm>
                <a:off x="1541079" y="246601"/>
                <a:ext cx="8352033" cy="1882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في تجربة لتحديد درجة تجمد مادة كيميائية غير معروفة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وتم تسجيل درجة الحرارة كل دقيقة لمدة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ar-SA" sz="3600" dirty="0"/>
                  <a:t> دقيقة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في هذا المثال الوقت يكون :</a:t>
                </a: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CBB01A1-0475-DEB2-9FE0-BDD18219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079" y="246601"/>
                <a:ext cx="8352033" cy="1882567"/>
              </a:xfrm>
              <a:prstGeom prst="rect">
                <a:avLst/>
              </a:prstGeom>
              <a:blipFill>
                <a:blip r:embed="rId4"/>
                <a:stretch>
                  <a:fillRect l="-657" t="-4854" r="-2190" b="-113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06BB070-8932-F46A-A793-44DC6B4B5932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6349ADD-1B04-03B9-9762-F59CF41818AC}"/>
              </a:ext>
            </a:extLst>
          </p:cNvPr>
          <p:cNvSpPr/>
          <p:nvPr/>
        </p:nvSpPr>
        <p:spPr>
          <a:xfrm>
            <a:off x="5930153" y="2229394"/>
            <a:ext cx="311308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ضابط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6DB7D4C-6421-4751-B959-E99A5C853E8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5776162-1534-501E-C029-9BE72D51A339}"/>
              </a:ext>
            </a:extLst>
          </p:cNvPr>
          <p:cNvSpPr/>
          <p:nvPr/>
        </p:nvSpPr>
        <p:spPr>
          <a:xfrm>
            <a:off x="5929889" y="3190051"/>
            <a:ext cx="311466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متغير تابع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46DF5D-839C-DD7B-4047-62BEEC3AB880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0011B8D-A999-8DF1-2664-02B0C152A555}"/>
              </a:ext>
            </a:extLst>
          </p:cNvPr>
          <p:cNvSpPr/>
          <p:nvPr/>
        </p:nvSpPr>
        <p:spPr>
          <a:xfrm>
            <a:off x="5925922" y="4145172"/>
            <a:ext cx="311466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متغير مستقل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F9CE04E-8B8A-B610-2064-D2318B460F2A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25C83F2-D92C-1A87-CDC4-FD71B97AD610}"/>
              </a:ext>
            </a:extLst>
          </p:cNvPr>
          <p:cNvSpPr/>
          <p:nvPr/>
        </p:nvSpPr>
        <p:spPr>
          <a:xfrm>
            <a:off x="5925911" y="5111276"/>
            <a:ext cx="3116001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فرضية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23844E0-A6A4-35D9-971E-256FD20F7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FEFA-D885-FFC4-94A3-718F5CFF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DA65A9B3-2D88-9D20-885F-9772AE5AEC7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B562B73A-F5A5-C445-9B59-01CD00EE491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8D00A7-8E9C-2DF7-06CF-DD3B376AEB1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EE01BBE-5592-3B0A-FB65-C4576A55C247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400D63F-0205-5C4D-01E1-1937147D4D45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9FEB0C4-0068-366B-9E0B-1DCF9698337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735D1CE-F4C5-42B1-8A2B-5CF09AF0C22C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C787E6-EE82-648E-EB13-59039A1A4612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C16EEB-698D-6E41-5CAD-45710F46ECF7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EE879A55-FE5C-2180-CC20-D9764CFAF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369029AC-9DC1-B2F7-1269-354EFBFFFB84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B58521B-0021-8255-A5B7-FD5CF1147B6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A2EE82E-D43E-92DA-2451-3183F6D87C63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0EE3265F-A627-20A3-BEE1-09C7C2A19CEB}"/>
                  </a:ext>
                </a:extLst>
              </p:cNvPr>
              <p:cNvSpPr txBox="1"/>
              <p:nvPr/>
            </p:nvSpPr>
            <p:spPr>
              <a:xfrm>
                <a:off x="161504" y="310721"/>
                <a:ext cx="9821948" cy="1697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200" dirty="0"/>
                  <a:t>يذوب ملح الطعام في الماء الساخن أسرع من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200" dirty="0"/>
                  <a:t>ذوبانه في الماء الذي درجة حرارته تساوي درجة حرارة الغرفة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200" dirty="0"/>
                  <a:t> </a:t>
                </a:r>
                <a:r>
                  <a:rPr lang="ar-SA" sz="3200" dirty="0"/>
                  <a:t>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200" dirty="0"/>
                  <a:t>هذه الجملة تعتبر .......</a:t>
                </a:r>
                <a:endParaRPr lang="ar-SA" sz="3200" baseline="-25000" dirty="0"/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0EE3265F-A627-20A3-BEE1-09C7C2A1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" y="310721"/>
                <a:ext cx="9821948" cy="1697901"/>
              </a:xfrm>
              <a:prstGeom prst="rect">
                <a:avLst/>
              </a:prstGeom>
              <a:blipFill>
                <a:blip r:embed="rId4"/>
                <a:stretch>
                  <a:fillRect t="-4676" r="-1551" b="-111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B27C445-13F3-8ACF-621A-DA23EFF572E9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00E99E3-E968-92FA-2FE5-AC7FAA7431EE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نظرية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DA69EC3-864C-5232-D2FC-DA5648A997C5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133DD7-D393-4DFA-5B14-738BC63FE322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فرضية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8F05F5F-5BEB-3B08-2F7F-438FCC154EAE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2AAEAF-EFCE-4B3E-E0A9-0E20647432D9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قانون علمي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8C6B644-3BF4-6553-4692-A60E70C1C7E4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75CDCE5-9611-33CB-03F8-4EEEFE59F4CA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مفهوم علمي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619D4906-E9CF-9AD3-AE4D-16D7867ECA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3293945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E07FB-8487-3F25-3C67-CB7EAB605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26C17DB-C35C-F02C-3B67-8EBBA28BAB88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C2E8E88-C18D-C950-543E-8F6BEEAD5B42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4E810E4-7EEA-C8D0-E218-25D7014BCC2B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44A9072-4664-FD46-14B4-F4324F08B3FA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94CC5CA-C87B-C040-2F96-D4D91BFF98C0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702D8A9-6C42-5535-9AC8-807FE5BE11F7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6F27C9F-E532-C902-7824-EE64D5F1B587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00BF6F3-877E-A006-56E9-B32E83BA35F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96164D-32F5-DDAB-61F8-5270D91A38D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84391A5-0238-CF3D-F9C8-46E5069B1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A63E52F-168E-7618-74D7-B3EF2D5C150E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18E6218-D93D-2DFA-C756-24356E40AEA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2FB8070-D7F5-CB19-916C-0F0E9F28267B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A32788D-FEB6-8E34-FAA9-6FC637DF353D}"/>
              </a:ext>
            </a:extLst>
          </p:cNvPr>
          <p:cNvSpPr txBox="1"/>
          <p:nvPr/>
        </p:nvSpPr>
        <p:spPr>
          <a:xfrm>
            <a:off x="1042257" y="644031"/>
            <a:ext cx="8865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مجموعة من المشاهدات المضبوطة التي تختبر الفرضية</a:t>
            </a:r>
            <a:endParaRPr lang="ar-SA" sz="36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894C2AE-6FC6-B7D7-8B47-4E3E77BCD8AF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C231BDC-32A0-9E77-2F06-AA533A59DF05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النظرية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9C4D2FB-A1C8-D247-CF0E-F8DCA93EA15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82A0FF5-1DE6-6FC2-411D-D755B2BCD64C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الفرضية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AE6D703-7112-F640-2985-1A0A2C1F9270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9799878-A370-002E-65FC-094E818E020E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التجربة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0398F94-B565-D111-F222-19F47BCD9833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7E4484C-4FB3-2E97-0238-142F1E87727D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القانون العلمي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F6A15EFE-C901-A53D-33EA-6089C989D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2478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2091-D95D-C77F-9710-FF6B1DF0E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04AC016D-0F18-F46E-BD23-8E2D375BAD7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4EA9BA00-020B-0E60-B500-A6DAEE344C8B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D204328-BE13-0C84-DA68-6D4DDD42D084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B2477D8-E56E-B259-951A-6568F7C3449E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1D1A7A4-4BB3-3095-D98E-F8B0662A2AF5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E463622-88ED-9BBF-8609-5328A70EF859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5F66E87-5CB6-3FAD-9490-8E19E3375E64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3900F2E-FBEE-70FF-A505-6079CB73BD99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39BD4B-0860-7CB8-E8D8-E9EDA93EB2BA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EF787323-5D68-15D2-0215-86624DDA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3B8D4C46-DD8E-CEC3-05D5-7D8D39BED9A8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FC87E1A-F125-CF16-DBD8-3706C5028D6F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D2D3397-071E-9350-6CEF-CFA4EE1FFF48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B47E1D1-A74C-04FA-D902-BF7634E42AE8}"/>
              </a:ext>
            </a:extLst>
          </p:cNvPr>
          <p:cNvSpPr txBox="1"/>
          <p:nvPr/>
        </p:nvSpPr>
        <p:spPr>
          <a:xfrm>
            <a:off x="6711444" y="1463786"/>
            <a:ext cx="3196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1800" b="0" i="0" u="none" strike="noStrike" dirty="0">
                <a:solidFill>
                  <a:srgbClr val="8383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ar-SA" sz="3200" dirty="0"/>
              <a:t>المتغير المستقل هو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3CFE525-E96B-C077-70AC-CBFED6ADEDB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3902C41-5757-9371-C018-F16E9E9CF95F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سرعة الذوبان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EE074B0-79D0-A58C-B5DE-40DFB308F728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6F3FF81-C55A-51D4-712A-370BBEE22143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كمية ملح الطعام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43FBC9-5EAE-ED66-D43A-766FD9ACAD74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B874ED7-1122-F1D8-5B87-68D7CF8BAEC4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درجة الحرارة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13E985A-680A-69BF-695B-B4451CE945E2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4E12470-8161-7963-EAA5-85CDBB4028D7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كمية الماء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4537BF18-6ADD-C562-465D-03C6C709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59220"/>
            <a:ext cx="573956" cy="57395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6704C8D-89CD-86D6-DAE9-E37852E51C09}"/>
              </a:ext>
            </a:extLst>
          </p:cNvPr>
          <p:cNvSpPr txBox="1"/>
          <p:nvPr/>
        </p:nvSpPr>
        <p:spPr>
          <a:xfrm>
            <a:off x="874058" y="167129"/>
            <a:ext cx="9109393" cy="114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>
                <a:solidFill>
                  <a:srgbClr val="C00000"/>
                </a:solidFill>
              </a:rPr>
              <a:t>في ضوء تجربة اختبار الفرضية القائلة إن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>
                <a:solidFill>
                  <a:srgbClr val="C00000"/>
                </a:solidFill>
              </a:rPr>
              <a:t>ملح الطعام يذوب في الماء الساخن أسرع من ذوبانه في الماء البارد</a:t>
            </a:r>
          </a:p>
        </p:txBody>
      </p:sp>
    </p:spTree>
    <p:extLst>
      <p:ext uri="{BB962C8B-B14F-4D97-AF65-F5344CB8AC3E}">
        <p14:creationId xmlns:p14="http://schemas.microsoft.com/office/powerpoint/2010/main" val="35519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9F806-D5E2-14E4-A5FE-796535EF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AE223AFC-AEEC-4D21-AA77-14CBBF66E416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31639E10-71C8-CA34-E3CC-72BC9B88127E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F16CB2-B31E-8D45-234A-101D9CF147B9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6175A2-B142-49DF-9986-2C6AC5012D43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3A03DED-E477-CE76-E1B3-CEC550BB6E1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825C152-9DB5-287B-228A-D08067D59C1F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3EC7A56-1372-B81C-A50D-B02BBDD239C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A8DEFFE-9A70-849E-ECF3-DAA495264C0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922AD4F-1531-58A9-AA5D-A8CFD899CA6A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68F05FE-FE02-3E55-6AD6-5963F342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904F1C5A-D451-C1C5-172B-2CD91BF26208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9BB4E32-FA36-9FCA-2B1D-B11B9D3841DE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D61885-3AA0-36B2-C958-E4392B56FA22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22EE43F-108D-0E6C-DE0D-4F359780C74E}"/>
              </a:ext>
            </a:extLst>
          </p:cNvPr>
          <p:cNvSpPr txBox="1"/>
          <p:nvPr/>
        </p:nvSpPr>
        <p:spPr>
          <a:xfrm>
            <a:off x="6786972" y="1515960"/>
            <a:ext cx="2995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/>
              <a:t>المتغير التابع هو</a:t>
            </a:r>
            <a:endParaRPr lang="ar-SA" sz="32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86334EE-3C0A-A1B8-4FF5-B1AC655E10F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0B294AA-4048-9534-C996-DBCA0165090C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سرعة الذوبان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E35C7CD-18B0-73CB-537C-B10D63698762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C110951-3769-2EBC-01CB-9A7DA9BBDF18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كمية ملح الطعام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C8BEB4F-EB42-9D26-0D6F-773C9F76869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02B6DD7-4CCF-9E2A-D711-0DDE322FD977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درجة الحرارة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603D171-1816-78C7-D94F-7FC2F6FD1218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8D9BF34-1313-6B83-2097-1D45DBDAB76C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كمية الماء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C2FFEC53-7513-C022-B9DC-931E94164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64313"/>
            <a:ext cx="573956" cy="57395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9E63C3B-9529-8643-9E93-BAD8E9C230F0}"/>
              </a:ext>
            </a:extLst>
          </p:cNvPr>
          <p:cNvSpPr txBox="1"/>
          <p:nvPr/>
        </p:nvSpPr>
        <p:spPr>
          <a:xfrm>
            <a:off x="874058" y="167129"/>
            <a:ext cx="9109393" cy="114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>
                <a:solidFill>
                  <a:srgbClr val="C00000"/>
                </a:solidFill>
              </a:rPr>
              <a:t>في ضوء تجربة اختبار الفرضية القائلة إن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>
                <a:solidFill>
                  <a:srgbClr val="C00000"/>
                </a:solidFill>
              </a:rPr>
              <a:t>ملح الطعام يذوب في الماء الساخن أسرع من ذوبانه في الماء البارد</a:t>
            </a:r>
          </a:p>
        </p:txBody>
      </p:sp>
    </p:spTree>
    <p:extLst>
      <p:ext uri="{BB962C8B-B14F-4D97-AF65-F5344CB8AC3E}">
        <p14:creationId xmlns:p14="http://schemas.microsoft.com/office/powerpoint/2010/main" val="27654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9A5E-7FCB-04CA-9CDA-E802B0C5B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DC4C27C8-A139-31F0-58B4-E947FAF8BFBE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10582448-F53C-D768-5094-3586688394B1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C0BFDB0-6B10-085C-5CB1-20179C01D77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132CB18-8AD8-E5BA-C0D9-3F40674B25B0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F939718-59E7-F41B-CDE8-4773BE4BCB3A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B4B171A-7D9F-21EF-2138-3B903D669665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8FBABC2-D7C9-1837-43C0-FB51DAC140B1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4D56684-3FD1-4C7E-4940-507740A574D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2EC9F87-01C1-3527-A8FB-95B58EC76CFF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8464BF5-8FBF-5E61-A9C2-3A52050C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CD23A73B-A88E-ED8D-6F1C-5E594A1782D8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1D15D2F-0080-6ED5-8994-285DCE070974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9774853-AE2E-7A25-D9E0-3807F4309D6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8B1B01-6F79-4C59-A25A-631E160B3588}"/>
              </a:ext>
            </a:extLst>
          </p:cNvPr>
          <p:cNvSpPr txBox="1"/>
          <p:nvPr/>
        </p:nvSpPr>
        <p:spPr>
          <a:xfrm>
            <a:off x="4141694" y="1400802"/>
            <a:ext cx="57662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/>
              <a:t>يعتبر الماء عند درجة حرارة الغرفة ......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EACB641-F7AF-8D66-5B5E-1CE32DEE9E74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DC83007-C184-06C7-5651-F3AEAA57FFA6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متغير مستقل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AD9906A-870E-932A-1F33-AFC206336C5A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477B719-EF3A-52AD-95D2-4FB12D551DF1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متغير تابع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342D408-4708-30E9-145C-04C0DF807A6E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55DBA52-E215-1EC8-895F-72BE60834009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ضابط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8C6F0D8-A1D5-3EC5-813F-0EB5686D6C03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ECBAAC5-CB91-2DD5-802C-325BB7062DFA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متغير دخيل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AE9C430F-BEDB-3EEF-4B82-F54C7C7B2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24784"/>
            <a:ext cx="573956" cy="57395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82ABB4E-A3CE-5FE3-AE20-5F9FCD3DF2E5}"/>
              </a:ext>
            </a:extLst>
          </p:cNvPr>
          <p:cNvSpPr txBox="1"/>
          <p:nvPr/>
        </p:nvSpPr>
        <p:spPr>
          <a:xfrm>
            <a:off x="874058" y="167129"/>
            <a:ext cx="9109393" cy="114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>
                <a:solidFill>
                  <a:srgbClr val="C00000"/>
                </a:solidFill>
              </a:rPr>
              <a:t>في ضوء تجربة اختبار الفرضية القائلة إن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>
                <a:solidFill>
                  <a:srgbClr val="C00000"/>
                </a:solidFill>
              </a:rPr>
              <a:t>ملح الطعام يذوب في الماء الساخن أسرع من ذوبانه في الماء البارد</a:t>
            </a:r>
          </a:p>
        </p:txBody>
      </p:sp>
    </p:spTree>
    <p:extLst>
      <p:ext uri="{BB962C8B-B14F-4D97-AF65-F5344CB8AC3E}">
        <p14:creationId xmlns:p14="http://schemas.microsoft.com/office/powerpoint/2010/main" val="25626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E48C8-9660-ACCD-8E28-D1063D89D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EC384FD0-F037-CE82-92DA-00ED8D9742F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E386AFDB-1924-905A-E437-E15C6BCE052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F1A716D-02C3-068E-6E49-56292308617B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D9FAE3A-D54B-5297-B68B-33270E5056F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C2193FD-388A-DD25-08B8-1D97CED51EDD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CC4266A-B636-9050-5EF1-7B14EB6EF5F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1C10E02-1F95-DF02-ED80-3386359A073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F517BF8-878E-F59D-B55F-1D8EC64D46DC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A4CDD4D-CE44-DD30-6D71-E602A73F487B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8F41BA34-46E4-6538-E5F6-46A28F7F4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0C3F835-B3CD-D0A3-8562-940BF7D5680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3B14A65-A144-55BF-F5F0-425A82514E6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0497458-22A7-4315-53BE-67F2CC5AF8A1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9DA018-DEA7-74A0-2325-329359946DD5}"/>
              </a:ext>
            </a:extLst>
          </p:cNvPr>
          <p:cNvSpPr txBox="1"/>
          <p:nvPr/>
        </p:nvSpPr>
        <p:spPr>
          <a:xfrm>
            <a:off x="1292532" y="695735"/>
            <a:ext cx="8623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حكم قائم على المعلومات التي يتم الحصول عليها</a:t>
            </a:r>
            <a:endParaRPr lang="ar-SA" sz="40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207A704-952D-7F4A-D649-B445367D3EEF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C2D7412-0E80-8833-DD97-DF48B22DDB04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الفرضية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92795EC-8012-6013-7151-190EE55FB5C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4195406-E4E1-C013-611C-797AC208846E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النظرية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C835124-C4B3-BE4D-56E3-80C74E2652C5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03EBC9E-C338-4055-4A5A-559110581BF4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الاستنتاج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E12DDDB-5E66-182B-7081-0F2DF4753C2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9B3CBCA-346A-4F57-797E-C0F1265C87E6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القانون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103E9453-3ADA-BF57-4D71-7DB084FFD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2478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8B9CC-FC60-3F48-BC52-58C387C06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3A8153C2-9364-2689-DE7B-8ECF3610800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56BED4C8-9BD9-DF87-542B-869DDA3A388B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1A6F7D5-A6E5-F910-8208-0E92ED24F93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4957625-E436-7E54-635E-72775D89C42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925FE3-93D4-2DDA-4D51-6936952982FA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75C4E5E-3F3C-78E5-E87C-E9A84F1ABB80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2919E30-B029-D609-CC77-B086E26BE95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7600A89-8304-F9F4-3B85-1CB5D9B7C9B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B845E0-538A-AAB1-75AC-17E068494CB2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6ABB7C83-6F91-DC0D-03FA-BC9D2878F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D348F8B-D828-4D15-859F-ED9E7DD4F59E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F96F800-E39A-311D-82EB-6CE3971CE9B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926A917-A1AC-0D2A-BDAB-221D739E24EB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1CBAF76-8EEB-A5C9-5D07-0BE6B24D7488}"/>
              </a:ext>
            </a:extLst>
          </p:cNvPr>
          <p:cNvSpPr txBox="1"/>
          <p:nvPr/>
        </p:nvSpPr>
        <p:spPr>
          <a:xfrm>
            <a:off x="376518" y="681317"/>
            <a:ext cx="953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/>
              <a:t>تفسير لظاهرة طبيعية بناءً على مشاهدات واستقصاءات مع مرور الزمن</a:t>
            </a:r>
            <a:endParaRPr lang="ar-SA" sz="32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7183F5B-C7E8-CBA0-CFFB-D023582CCE52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FAEECB1-83C5-847B-D178-67BE024042FB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النظرية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C8534FD-9269-7804-F048-58061E97C0F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D28FEB1-E568-EEFA-5758-C22F2071E231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الفرضية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91C29DC-EA3B-5D1F-EABD-3A4A8DDB0FEF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2315969-5335-121E-BF28-686BED87D781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القانون العلمي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63774D7-DDB7-A8E4-D15C-FBBDEB4E676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A38CFAB-3F50-73B6-8414-E2574D6470C7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الاستنتاج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C7DC8F16-0A34-7CD6-6F66-B909A391C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67938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A058F-B871-F524-5127-D11D9B9D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9782DC0-1559-5102-7A61-3D3E8A18FF24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69ED69DF-30AC-72DD-8514-F6CC3815F65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EAAA475-0E2E-40DF-469B-FBBE0698552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447D8D7-707C-BDAA-A1CF-DC8F1F01034B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6A2288E-72BA-085F-8D42-204D7B984CF7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D87237B-A6CC-0E99-B3CA-F649D598FB58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646845A-DF81-EAB2-A27C-E717BC47582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0AA6E2-5BFB-D2CD-C90A-FD4123D99F8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07DB7BD-908F-781E-7EDE-D3110813D34C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C6DC8E9C-850C-110B-063A-8AAE55FF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E0B65463-916F-7215-EB94-AECB80FC217F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48041AC-6A47-10A0-24DC-DD0055B5BC4D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F587EA3-E003-70F6-13CA-E095842D5320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0A42EA9-A725-1ECC-7630-3EBD5F2923F8}"/>
              </a:ext>
            </a:extLst>
          </p:cNvPr>
          <p:cNvSpPr txBox="1"/>
          <p:nvPr/>
        </p:nvSpPr>
        <p:spPr>
          <a:xfrm>
            <a:off x="1815353" y="227787"/>
            <a:ext cx="8100908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حجم كمية محددة من الغاز يتناسب عكسياً مع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الضغط الواقع عليه عند ثبوت درجة حرارته .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هذه العلاقة ........</a:t>
            </a:r>
            <a:endParaRPr lang="ar-SA" sz="3600" baseline="-250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A1C3DFB-55B9-9CE1-BB1A-5401EDB251D3}"/>
              </a:ext>
            </a:extLst>
          </p:cNvPr>
          <p:cNvSpPr/>
          <p:nvPr/>
        </p:nvSpPr>
        <p:spPr>
          <a:xfrm>
            <a:off x="9177299" y="2490564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A1EE06D-F1D6-7B39-23A8-9DB3597A92BE}"/>
              </a:ext>
            </a:extLst>
          </p:cNvPr>
          <p:cNvSpPr/>
          <p:nvPr/>
        </p:nvSpPr>
        <p:spPr>
          <a:xfrm>
            <a:off x="6790765" y="2496100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فرضية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9983CDD-EF3C-4706-3EAE-95F0C640CE80}"/>
              </a:ext>
            </a:extLst>
          </p:cNvPr>
          <p:cNvSpPr/>
          <p:nvPr/>
        </p:nvSpPr>
        <p:spPr>
          <a:xfrm>
            <a:off x="9178621" y="3451221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A50D34B-69AE-63A0-0E87-074A6D2E102D}"/>
              </a:ext>
            </a:extLst>
          </p:cNvPr>
          <p:cNvSpPr/>
          <p:nvPr/>
        </p:nvSpPr>
        <p:spPr>
          <a:xfrm>
            <a:off x="6790940" y="3456757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نظرية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292813-9770-3CDE-64FC-36FB6213272F}"/>
              </a:ext>
            </a:extLst>
          </p:cNvPr>
          <p:cNvSpPr/>
          <p:nvPr/>
        </p:nvSpPr>
        <p:spPr>
          <a:xfrm>
            <a:off x="9174653" y="4406342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3AA6DEA-ECAB-995C-AFEA-45A2497FD25C}"/>
              </a:ext>
            </a:extLst>
          </p:cNvPr>
          <p:cNvSpPr/>
          <p:nvPr/>
        </p:nvSpPr>
        <p:spPr>
          <a:xfrm>
            <a:off x="6786972" y="4411878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استنتاج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9F522ED-8405-6099-811F-388057322147}"/>
              </a:ext>
            </a:extLst>
          </p:cNvPr>
          <p:cNvSpPr/>
          <p:nvPr/>
        </p:nvSpPr>
        <p:spPr>
          <a:xfrm>
            <a:off x="9175976" y="537244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53BF8EB-0B30-4BE0-D0E6-452A17596B86}"/>
              </a:ext>
            </a:extLst>
          </p:cNvPr>
          <p:cNvSpPr/>
          <p:nvPr/>
        </p:nvSpPr>
        <p:spPr>
          <a:xfrm>
            <a:off x="6787330" y="5377982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قانون علمي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905A3B1-6550-458E-2027-3A643F602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531760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5B354B1A-74AE-71C3-01A6-C145C1941CAC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D68E4D1-DE6F-9BB7-A079-7D32F52F37D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5C95FB7-4E64-2C7C-8850-6EA81878863C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9ED54D6-1C2E-FBDD-2014-7B90CB8CF03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4B8754B-C317-E7C3-955C-A0F08E369FA9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4D43B87-4127-579F-F7CB-6D6107C6C48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2A8D90-8161-2411-D072-55E1B930250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7F695FF-FC6E-7D1D-2BDA-4682572BC14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198DF30-D7BB-C505-0A2B-ACB3628FB43C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0DFCB77-B627-7D30-A8C2-3AED23557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B1A80021-309B-44F1-73AB-CE09B2F7E52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712E57E-CB8F-E12A-9A06-E76D4557FAC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5D3F4B8-60A8-F767-5125-26F15A436351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8E87E36-03D8-BE37-2546-77C2D3C32986}"/>
              </a:ext>
            </a:extLst>
          </p:cNvPr>
          <p:cNvSpPr txBox="1"/>
          <p:nvPr/>
        </p:nvSpPr>
        <p:spPr>
          <a:xfrm>
            <a:off x="541673" y="575905"/>
            <a:ext cx="9563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العلم الذي يهتم بدراسة المادة والتغيرات التي تطرأ عليها هو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B573326-B356-DA13-4877-7351F364D14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BB9917D-C51A-70B2-F4E6-23C67B6D751C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الفيزياء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6B082D0-7925-1E96-9DA6-D7E9A471933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4FF8C89-1B61-1431-E543-461A7983F833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الكيمياء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5C92900-5BA6-FB2E-4264-FD326DA735FD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3809B41-5C27-53C4-38D3-B036D91EC4D3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الأحياء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F9018DC-D656-BDE1-73AB-81A926A3F5DC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B7B91F7-E966-88D8-9158-5DCF4B472F58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علم الأرض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D693BB29-4999-7358-54DF-AE29DDD40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77309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318FF-EDB5-A938-6710-E877343E5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DD08C482-8432-8E14-8704-03EECDAFCDCE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F6489F1F-F3AD-B4F4-69AE-2399D4ACD85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699E75-9F1B-7B8F-C2A2-608C0EE7C89D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ABE4EC7-F215-D255-D409-1E8E3B74293B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C6F7250-17C0-F91C-B852-7828C76D8EC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00099C4-54B7-DD0D-2B51-E2B17F64CF17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B5F7906-26EE-A746-0378-1EF73C209152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A0056D9-D96E-21D1-BF39-265ED775E1B1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70485DE-62C0-7A73-8562-3A39A08178D3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D26ED39A-F255-FA6F-0D49-73C15089F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9FF86F36-D401-17AB-E588-7F2CA83C094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AF7AF9C-FC21-7843-3936-103AB33F375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E605ADF-1A03-1EE4-A573-B83CC8D93EC4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0EFA62C-51A1-A510-0950-9C4F5444A3E6}"/>
              </a:ext>
            </a:extLst>
          </p:cNvPr>
          <p:cNvSpPr txBox="1"/>
          <p:nvPr/>
        </p:nvSpPr>
        <p:spPr>
          <a:xfrm>
            <a:off x="685800" y="506160"/>
            <a:ext cx="9222123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تعرضت أحد الأسر إلى حالة تسمم من أحد المطاعم الشهيرة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أي فروع علم الكيمياء الذي يوضح ذلك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13F468A-D465-518D-A565-C1F9E6AF0C39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113703C-79DE-946F-5254-0A0837BD170B}"/>
              </a:ext>
            </a:extLst>
          </p:cNvPr>
          <p:cNvSpPr/>
          <p:nvPr/>
        </p:nvSpPr>
        <p:spPr>
          <a:xfrm>
            <a:off x="6733741" y="2229394"/>
            <a:ext cx="230949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الفيزيائية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A69E4C9-724A-F681-0489-A36281C7D3A3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0E8A07A-5C3D-DA56-A70B-CA5F5056F964}"/>
              </a:ext>
            </a:extLst>
          </p:cNvPr>
          <p:cNvSpPr/>
          <p:nvPr/>
        </p:nvSpPr>
        <p:spPr>
          <a:xfrm>
            <a:off x="6733887" y="3190051"/>
            <a:ext cx="231066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الحيوية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D7109D0-0B1C-2458-FC2F-D3EC23BA12E3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16E28F0-E958-541D-DBC7-8A7949BF79C4}"/>
              </a:ext>
            </a:extLst>
          </p:cNvPr>
          <p:cNvSpPr/>
          <p:nvPr/>
        </p:nvSpPr>
        <p:spPr>
          <a:xfrm>
            <a:off x="6729919" y="4145172"/>
            <a:ext cx="23106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التحليلية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BF00C38-0DB7-2EEC-798B-BEFBE1A29266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EC8E5DD-4963-AF7E-3021-4470A5FE7BF5}"/>
              </a:ext>
            </a:extLst>
          </p:cNvPr>
          <p:cNvSpPr/>
          <p:nvPr/>
        </p:nvSpPr>
        <p:spPr>
          <a:xfrm>
            <a:off x="6730253" y="5111276"/>
            <a:ext cx="231165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العضوية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E822EEB3-8995-6B2D-F8BD-12DBCE04F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60B5A-BD16-6390-B141-883775FD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A0DE2D0-D70C-708F-F61E-8D4E75DA5F53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DA6FCF8-97B8-274F-1E17-1D380C03130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EC681C-B036-0831-DA68-8AF4D27D5C6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F07CD84-4F80-CAA7-8863-811EFD8A2A2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6A31F50-9546-8C53-7B0F-3FEF7EB065A0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3314406-4039-2FE1-3709-13AF2186BE5E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FBB5E1E-DE06-4CEE-7439-26B162B37D90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E30EE81-AEC3-5059-3AB9-0C792F506C8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006CED6-BDAC-2626-8551-56889A86408B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27CE9FC-BD18-C967-E81A-1A8142631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47D75DD5-7C7A-2D10-9A88-0079C462DE5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A6EA485-EB6B-C965-490F-C5266974601D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9EC059F-F025-AFC5-761C-610727D8A4C2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BA375DD-CDFE-90F7-BBD3-E74BB1F09EA5}"/>
              </a:ext>
            </a:extLst>
          </p:cNvPr>
          <p:cNvSpPr txBox="1"/>
          <p:nvPr/>
        </p:nvSpPr>
        <p:spPr>
          <a:xfrm>
            <a:off x="541672" y="723138"/>
            <a:ext cx="93379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أي من هذه المواد الكيميائية لا يوجد في الطبيعة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BC1878F-B084-3445-2E5B-8705D92516D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507637E-7000-14D5-67BE-EBF6A6D1D946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الأمونيا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CAB903A-9A13-3670-88F4-525092EF251E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41A9197-7A65-9D55-5CAC-D0CBFB659719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الكلوروفلوروكربون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BDC4BA-D75E-EA9E-EE97-992A13ADA137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F283A73-C05E-97C0-AAE5-5875E806152F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الأوزون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B590973-38BC-2DE0-A5DE-76C130808798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2438A38-965A-C3EB-A6FD-2B4E32604BA3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الفلور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48A2F759-13E5-A43E-FEC6-8CFE06E4C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ACF1-732B-DC24-BC9F-9863674B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3B2ABAC-D7B5-216D-4192-B268DF16774E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09941C86-25E9-6F85-E97D-B36C56C62AE7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EBCBF8D-04FA-2713-1EDE-8F3289A8678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4557602-122A-E6E6-77D5-7BF34D99BDE0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591853D-301D-3FD2-1190-87BBD938DC42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75A1850-2386-1A1B-D225-29D38A98460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1D2FA7A-C547-CC70-B064-36066DC48D97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5D6576A-9E42-BA2A-6E3A-6F070407B65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A1C3A8A-ACC5-4185-9306-9DB7B5327B90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2A295AF1-2597-47FE-C04D-DE68C3A16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D6AF6171-D69E-1860-8B6B-B06996E90E6E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7D45302-AC00-516F-3FAE-1A5FC24907C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E594DC2-7D8D-AA8F-8EE6-613D912E41E3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9F5070-FE24-C11E-7418-0068E07E57A1}"/>
              </a:ext>
            </a:extLst>
          </p:cNvPr>
          <p:cNvSpPr txBox="1"/>
          <p:nvPr/>
        </p:nvSpPr>
        <p:spPr>
          <a:xfrm>
            <a:off x="2077571" y="723138"/>
            <a:ext cx="7802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التطور التقني لمنتج كيميائي غالباً ما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281EC4C-44C6-C389-8FD1-9E66766A0F5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DCFF9B0-089B-B96A-0E7F-184300D24529}"/>
              </a:ext>
            </a:extLst>
          </p:cNvPr>
          <p:cNvSpPr/>
          <p:nvPr/>
        </p:nvSpPr>
        <p:spPr>
          <a:xfrm>
            <a:off x="3274370" y="2229394"/>
            <a:ext cx="576886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يتأخر عن البحث النظري الذي يجري على المادة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F2B0088-8D39-7081-696D-0C6762FA1A68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A524518-273C-7175-7D02-BD84179F3BD8}"/>
              </a:ext>
            </a:extLst>
          </p:cNvPr>
          <p:cNvSpPr/>
          <p:nvPr/>
        </p:nvSpPr>
        <p:spPr>
          <a:xfrm>
            <a:off x="3272753" y="3190051"/>
            <a:ext cx="577180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يتضمن اكتشافات بالصدفة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7E1B4F7-8D06-2B99-ECCF-FFED96AD1CE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248983A-F23D-8CDE-1512-937593E85D7A}"/>
              </a:ext>
            </a:extLst>
          </p:cNvPr>
          <p:cNvSpPr/>
          <p:nvPr/>
        </p:nvSpPr>
        <p:spPr>
          <a:xfrm>
            <a:off x="3268786" y="4145172"/>
            <a:ext cx="5771801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يصمم لفهم مشكلة عملية (تطبيقية)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A8A5781-B181-6CBB-7856-22C0095BF3B8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BE48B71-6BBA-CBA7-89E5-9A2CC4393B04}"/>
              </a:ext>
            </a:extLst>
          </p:cNvPr>
          <p:cNvSpPr/>
          <p:nvPr/>
        </p:nvSpPr>
        <p:spPr>
          <a:xfrm>
            <a:off x="3267635" y="5111276"/>
            <a:ext cx="57742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يتم من أجل فهم أمور جديد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46CDAF57-450A-DEF8-9E42-6A542793B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589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9BDB-8B56-46C9-6384-6343AF55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40DA68F-F0AA-CD2E-4273-429ADDF383F3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B13D4280-913C-78B8-60B7-721C3A5B76AC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E2FB184-255F-095C-AEB6-20F78FEB4B0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9A64900-EAFE-D0AE-8027-154C48566B4F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CC52A8E-7F1C-C15C-7D30-BD8C6B8DE984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A7DC374-907D-DCCE-FA66-EC53691DB58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EDA43E1-0FD3-CBC6-21D0-8353D5F20FF2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BBC21B7-F668-8425-F053-44882737200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2D838D-A6DE-6BA8-8884-EFC07F7CE6AA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2ADF675F-C004-F60E-D849-7713590D7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BF921A19-E6C4-95FC-FDD4-07BBAE9964B2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3BFAA09-2E47-3685-44AF-65CAAC0A18FE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48F7017-564A-5532-6DA0-CF4F0E9FA60D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96346C2-4F28-ACD8-F71B-C79CC1627103}"/>
              </a:ext>
            </a:extLst>
          </p:cNvPr>
          <p:cNvSpPr txBox="1"/>
          <p:nvPr/>
        </p:nvSpPr>
        <p:spPr>
          <a:xfrm>
            <a:off x="3818965" y="813287"/>
            <a:ext cx="60972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الهدف الرئيس للبحث النظري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3414B9F-4415-8EF4-13A7-AE6F7EC4E30E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5D86CAD-C0F1-2FFD-C569-BDB5087391D9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تطوير منتجات جديدة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376E595-48E4-F72A-12DE-B99894DF59C1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8B63747-7608-D6D7-E02A-6287ABDEDCD7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جمع المال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222AF7A-8DDC-D2C6-84C3-617C70BE1959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0EE42FB-BB5D-2F1F-6CC5-A1E18F953FC1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فهم مشكلة بيئية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4A5C797-5944-1F6A-F873-DBF65220652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A40EF17-98CA-71E3-3686-329C3ACFCE4C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إنتاج المعرفة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93EBB014-3F68-F0EE-CF7E-36E1D0154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8539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71D96-0917-A03F-0E3B-3998D6F9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126EDD6-F16D-FDF3-8A18-160D09B9D55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64F49888-E888-FC05-6044-0F9DF7DB4B8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D74845-5917-F0A5-1996-D62695830802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629E287-AE99-951B-D978-BDAB5263A0AA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02DA3E2-8073-3799-0309-3FBAA7195894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7639912-1660-4AA2-29CF-967497461F3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A42E776-D262-A602-D119-54B32068874A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A180581-183C-1FAE-AC33-CA0DBBC8B87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D34D06E-3501-3A6C-A8C6-FD474D7CACA6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1767988-0D3E-7A90-6783-5527472C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8896791-24C1-12E3-F618-FFCD9C131328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AED5914-41E7-9579-4888-8D2D78439B2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881C1A5-4D0A-4B8E-514E-DDC039426ED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C66F50-764D-CD61-8FC3-A6455516883B}"/>
              </a:ext>
            </a:extLst>
          </p:cNvPr>
          <p:cNvSpPr txBox="1"/>
          <p:nvPr/>
        </p:nvSpPr>
        <p:spPr>
          <a:xfrm>
            <a:off x="4282888" y="723138"/>
            <a:ext cx="55967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الهدف من البحث التطبيقي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8CE348C-87FF-8DEB-7CDB-17B42C87DBF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AA458F3-A593-D9D6-DD96-1C9E14270206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حل مشكلة معينة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830A0D0-9858-690F-9A38-D93A37C73B2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48C8925-9D1F-BC88-CB83-6D9DA6747605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تطوير منتجات جديدة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77E8D50-48B6-4011-EB6F-47665C5713B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67989BE-90FE-D7EE-1C75-B57F7E9520A3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كسب المعرفة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987062B-231B-E8B3-693C-A4191704C46A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DA21B80-93B3-55C4-1761-25F0E8FD4354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التعلم لمجرد التعلم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C8BD6BB5-ACCE-B027-A7B3-CC032C081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00196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8E1A3-EA93-E2B6-0A99-17F77CEE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FBBE0952-F5DA-9FFB-756F-FDF23FB674F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1ADC843D-1D5A-980E-F4D9-3A7935B07A3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3761CD1-04D8-AAEA-6E96-4C3C40FE572A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37EC808-E083-6DAC-973B-59937319D24B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385021B-6044-F279-0D72-75E2A278882F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4237E2-4229-ADB5-651F-C7318683846B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4B17201-9060-8066-3A31-80D66B871D9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640D0BF-ACD4-FB47-7A48-6D662ED1E30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F195ABE-8275-279D-244A-E5768FC3E9AA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5B13E31-13AB-6A4C-66DE-F65965B87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316DEF64-FA56-1ECE-3DC4-A9E34E9AC659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931645E-6F96-6F91-8C2C-F6A679BA2674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F859FD1-AB1F-276E-310B-D4C3277523F3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C42DBE30-E6A6-213F-A60D-0CF2BDF65744}"/>
                  </a:ext>
                </a:extLst>
              </p:cNvPr>
              <p:cNvSpPr txBox="1"/>
              <p:nvPr/>
            </p:nvSpPr>
            <p:spPr>
              <a:xfrm>
                <a:off x="735843" y="306487"/>
                <a:ext cx="9180418" cy="1882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يقوم المختبر بإحدى الجامعات المهمة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بتدريس جميع التفاعلات المتعلقة بالبروم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lang="en-US" sz="36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600" dirty="0"/>
                  <a:t> </a:t>
                </a:r>
                <a:r>
                  <a:rPr lang="ar-SA" sz="3600" dirty="0"/>
                  <a:t>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نوع البحث هذا :</a:t>
                </a: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77D6C5E1-7AF4-EE3D-91F7-9C9A729D6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43" y="306487"/>
                <a:ext cx="9180418" cy="1882567"/>
              </a:xfrm>
              <a:prstGeom prst="rect">
                <a:avLst/>
              </a:prstGeom>
              <a:blipFill>
                <a:blip r:embed="rId4"/>
                <a:stretch>
                  <a:fillRect t="-4854" r="-1992" b="-1132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E8216AA-F27D-06B6-7BB9-51966060399B}"/>
              </a:ext>
            </a:extLst>
          </p:cNvPr>
          <p:cNvSpPr/>
          <p:nvPr/>
        </p:nvSpPr>
        <p:spPr>
          <a:xfrm>
            <a:off x="9177299" y="250119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8B7479B-98F8-B519-3BFF-02D3F43BB2A1}"/>
              </a:ext>
            </a:extLst>
          </p:cNvPr>
          <p:cNvSpPr/>
          <p:nvPr/>
        </p:nvSpPr>
        <p:spPr>
          <a:xfrm>
            <a:off x="6095999" y="2506734"/>
            <a:ext cx="294723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8C5806A-94DD-9ADF-D54E-56FA19D71BB7}"/>
              </a:ext>
            </a:extLst>
          </p:cNvPr>
          <p:cNvSpPr/>
          <p:nvPr/>
        </p:nvSpPr>
        <p:spPr>
          <a:xfrm>
            <a:off x="9178621" y="346185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7CBFE09-8D12-55D0-0FB6-1484707D1AA4}"/>
              </a:ext>
            </a:extLst>
          </p:cNvPr>
          <p:cNvSpPr/>
          <p:nvPr/>
        </p:nvSpPr>
        <p:spPr>
          <a:xfrm>
            <a:off x="6095821" y="3467391"/>
            <a:ext cx="294873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8935996-7828-C2AB-8902-752E3F658E01}"/>
              </a:ext>
            </a:extLst>
          </p:cNvPr>
          <p:cNvSpPr/>
          <p:nvPr/>
        </p:nvSpPr>
        <p:spPr>
          <a:xfrm>
            <a:off x="9174653" y="441697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D6BCB53-CCE6-D47C-CA02-518E1EB450E8}"/>
              </a:ext>
            </a:extLst>
          </p:cNvPr>
          <p:cNvSpPr/>
          <p:nvPr/>
        </p:nvSpPr>
        <p:spPr>
          <a:xfrm>
            <a:off x="6091853" y="4422512"/>
            <a:ext cx="294873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تطور تقني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27C938B-C9FD-04F8-9077-08195EDEB9C0}"/>
              </a:ext>
            </a:extLst>
          </p:cNvPr>
          <p:cNvSpPr/>
          <p:nvPr/>
        </p:nvSpPr>
        <p:spPr>
          <a:xfrm>
            <a:off x="9175976" y="538308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B6913F6-24E6-C2FC-082E-EDF2AB5665B9}"/>
              </a:ext>
            </a:extLst>
          </p:cNvPr>
          <p:cNvSpPr/>
          <p:nvPr/>
        </p:nvSpPr>
        <p:spPr>
          <a:xfrm>
            <a:off x="6091913" y="5388616"/>
            <a:ext cx="294999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شيء مما ذكر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7A1E7E91-E90F-0F12-0798-8CE6BBF0E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263624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5E545-31C6-1808-FD32-8267D3D90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869B5BD-9865-7F54-DCBA-D1C983C67DB3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25E26462-5356-DC2F-A721-A4CCBC747E6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0AC9C6C-5A83-E4CC-EFD8-3E29C0E8870E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329CFE4-4456-8F5F-6FA5-F26BAACC01DC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5711B7B-6DD4-B3C2-929E-71253ADD756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0F302EC-9111-CAE9-0C72-D8C6BC01D400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D5D8C6E-F4E9-C043-BFAC-0AF07E31A79A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30551B2-F8D2-40E4-7CEB-1EBC3E02D806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3E9C81B-FD49-008E-2863-E1C67A941D62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FE671E89-28A5-55CB-9C14-1B6B26CFA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BC8871C-C79D-8CCD-70B8-787414A30BB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D138947-FA10-A8E7-6D3B-07907B33663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0FBC6B7-0132-F347-85E2-0F0B8452B8E7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5102CCD-29FB-C34E-0B2A-5B194538D7C8}"/>
              </a:ext>
            </a:extLst>
          </p:cNvPr>
          <p:cNvSpPr txBox="1"/>
          <p:nvPr/>
        </p:nvSpPr>
        <p:spPr>
          <a:xfrm>
            <a:off x="161365" y="449893"/>
            <a:ext cx="1028425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تجري شركة أدوية استطلاعاً حول مرض معين لتطور دواءً مناسباً له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نوع البحث هذا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19CFEF2-78A0-FCC3-4336-39238F116E89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092078A-359D-6A6E-C3FD-0B3B680D6BC8}"/>
              </a:ext>
            </a:extLst>
          </p:cNvPr>
          <p:cNvSpPr/>
          <p:nvPr/>
        </p:nvSpPr>
        <p:spPr>
          <a:xfrm>
            <a:off x="6095999" y="2229394"/>
            <a:ext cx="294723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64EE601-C0EA-59C6-2949-AC869ACE7E80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0D9156C-3945-5160-600F-2E2B0AC21417}"/>
              </a:ext>
            </a:extLst>
          </p:cNvPr>
          <p:cNvSpPr/>
          <p:nvPr/>
        </p:nvSpPr>
        <p:spPr>
          <a:xfrm>
            <a:off x="6095821" y="3190051"/>
            <a:ext cx="294873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A05244F-3E2A-C27B-7DEC-DCB234854BD4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5B914F5-FEB6-1E25-7F69-BABD330D6FFD}"/>
              </a:ext>
            </a:extLst>
          </p:cNvPr>
          <p:cNvSpPr/>
          <p:nvPr/>
        </p:nvSpPr>
        <p:spPr>
          <a:xfrm>
            <a:off x="6091853" y="4145172"/>
            <a:ext cx="294873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تطور تقني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AD6A215-BD2F-74BE-6A13-600EEA359CAB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248BEDA-04D7-33C4-30EB-CAEF7F9F2105}"/>
              </a:ext>
            </a:extLst>
          </p:cNvPr>
          <p:cNvSpPr/>
          <p:nvPr/>
        </p:nvSpPr>
        <p:spPr>
          <a:xfrm>
            <a:off x="6091913" y="5111276"/>
            <a:ext cx="294999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شيء مما ذكر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72EC8F04-512D-0C94-1A9A-9F73912B0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4172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4FCA7-C6B5-C30A-3CA5-893AACB1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35A3D2D-C61A-71B2-82CD-58A5C52889A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E24AE224-D1FA-43B2-5B4B-AF89AAF5E51E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99E7F65-C061-8D69-49FF-F0A239A9098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7B7DB51-7CD8-DDE1-482C-D6B1BD672257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257DE64-3C89-BADC-82F5-87041687F34F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1EC140C-4D6E-5324-16BD-3984E890D71F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D963F61-BA67-6B4E-FB69-6EB3D691BB7E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9F03196-402D-1E00-243B-23D399F8563D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D517897-9F57-6AE9-043F-808536BA4AC0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E0BBAF69-BDAE-6BE5-22C0-11008DAA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8BAB1B5A-CBC2-35BA-042E-8C6BEFAD6AD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0BBB2C9-009D-B751-0B37-BE835D37C0B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B2F91B4-0B87-951B-EF83-B7677B93F8A3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B83272-21FA-7FE6-C849-D40367162343}"/>
              </a:ext>
            </a:extLst>
          </p:cNvPr>
          <p:cNvSpPr txBox="1"/>
          <p:nvPr/>
        </p:nvSpPr>
        <p:spPr>
          <a:xfrm>
            <a:off x="2212041" y="423692"/>
            <a:ext cx="7695882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يبحث عالم عن أسباب ثقب طبقة الأوزون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نوع البحث هذا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D76B0C1-646B-B5F7-D8BB-D9BB707DEEBE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1B643E7-72AA-D0CD-982A-2FDCAEFB9D90}"/>
              </a:ext>
            </a:extLst>
          </p:cNvPr>
          <p:cNvSpPr/>
          <p:nvPr/>
        </p:nvSpPr>
        <p:spPr>
          <a:xfrm>
            <a:off x="6095999" y="2229394"/>
            <a:ext cx="294723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DAA6459-ED7F-8236-06B2-A899A96BE64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DE30214-03BE-2125-8A7D-95C99A43CC3E}"/>
              </a:ext>
            </a:extLst>
          </p:cNvPr>
          <p:cNvSpPr/>
          <p:nvPr/>
        </p:nvSpPr>
        <p:spPr>
          <a:xfrm>
            <a:off x="6095821" y="3190051"/>
            <a:ext cx="294873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2E5E025-FED9-7C48-14DB-C0E64A2712A4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F43641F-A154-25EE-445A-CC32A96A979A}"/>
              </a:ext>
            </a:extLst>
          </p:cNvPr>
          <p:cNvSpPr/>
          <p:nvPr/>
        </p:nvSpPr>
        <p:spPr>
          <a:xfrm>
            <a:off x="6091853" y="4145172"/>
            <a:ext cx="294873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تطور تقني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8B88302-D56A-47CC-C48A-04949E9E3E0C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1B31EBF-13B6-0872-AED8-37C201F7340A}"/>
              </a:ext>
            </a:extLst>
          </p:cNvPr>
          <p:cNvSpPr/>
          <p:nvPr/>
        </p:nvSpPr>
        <p:spPr>
          <a:xfrm>
            <a:off x="6091913" y="5111276"/>
            <a:ext cx="294999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شيء مما ذكر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E62F0F96-A472-7C79-61D2-3A6A00593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93945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50DD0-27AF-0C8F-8724-36D705A11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A20319E5-30A7-B539-B237-4478E798D810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DF21FAF3-B6A5-1B77-CB4A-AB686226E2B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CEAF580-2DFE-555F-6A83-2A2AF1797EC8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E15560B-31CF-CDCE-8AA1-2E124045D540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37DA225-989A-6C9A-786A-2E943839BDB2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FDE5CBA-0602-9D66-C7B1-6D0B03304D2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131CA19-384C-D8E6-38D0-9FE39E3BDEC2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A11CCB9-6C37-2A3A-449F-DF2EDB59C7A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2B27878-C090-8D40-F589-6F0D313F21F9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7B650683-1125-E62C-6ABE-54A95971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42492D0-A71E-EAA6-B90B-6B7B630EA98E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AA08C1-3BE9-D8BE-B9DA-EFE8D390D2C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092D916-E42A-4F97-27B3-5C052419C187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F01490B-FF6B-FAC7-1C11-D086B2E154ED}"/>
              </a:ext>
            </a:extLst>
          </p:cNvPr>
          <p:cNvSpPr txBox="1"/>
          <p:nvPr/>
        </p:nvSpPr>
        <p:spPr>
          <a:xfrm>
            <a:off x="495942" y="423556"/>
            <a:ext cx="9444157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تكتشف شركة أدوية طريقة أكثر فاعلية لإنتاج دواء معين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نوع البحث هذا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C1C4D04-0491-C526-F3F1-E2D1EDD2DE36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4DCDF3F-09FB-4915-4F65-3389EDF9DD7F}"/>
              </a:ext>
            </a:extLst>
          </p:cNvPr>
          <p:cNvSpPr/>
          <p:nvPr/>
        </p:nvSpPr>
        <p:spPr>
          <a:xfrm>
            <a:off x="6095999" y="2229394"/>
            <a:ext cx="294723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26CAEAB-8B83-20B9-FEB7-A43174A38D5C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19AF972-2F79-4965-7A1E-E3C4EFFF5EAE}"/>
              </a:ext>
            </a:extLst>
          </p:cNvPr>
          <p:cNvSpPr/>
          <p:nvPr/>
        </p:nvSpPr>
        <p:spPr>
          <a:xfrm>
            <a:off x="6095821" y="3190051"/>
            <a:ext cx="294873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06723A3-B7A0-C5B7-4F8C-18FBCED96F28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3129402-EA63-03C4-80EB-89823C666CED}"/>
              </a:ext>
            </a:extLst>
          </p:cNvPr>
          <p:cNvSpPr/>
          <p:nvPr/>
        </p:nvSpPr>
        <p:spPr>
          <a:xfrm>
            <a:off x="6091853" y="4145172"/>
            <a:ext cx="294873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تطور تقني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D1E6729-86EE-B1D1-318F-57D1FD37E274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BDC87D5-6540-E9FE-B2C9-6BB19AEF7052}"/>
              </a:ext>
            </a:extLst>
          </p:cNvPr>
          <p:cNvSpPr/>
          <p:nvPr/>
        </p:nvSpPr>
        <p:spPr>
          <a:xfrm>
            <a:off x="6091913" y="5111276"/>
            <a:ext cx="294999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شيء مما ذكر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F64E9551-9BCA-F113-D692-CC8780BAF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3349-E4B8-9787-B06C-BEBF6ACF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3886C75F-EF9E-D61F-7BFD-3327429D7599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2C2D3FF4-6BEC-BE2D-7046-F12570D98D6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2C17E6C-DD8F-33E8-060A-D49EEDAF7920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ECEF955-C7AE-78D6-BBD8-5D00C214C7C0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A5E96C7-8049-85D4-D627-F53A861199C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5564F1-DE71-C2DE-1A01-25FAEA28EC69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D0B668-2221-652A-B28B-CCB36A0EBE2D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6E23D0A-0E5F-D8FA-955E-DC69A682CEE3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F818CC3-7DE4-599A-E993-1B71020BADED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7980FE0-FB54-C280-4BE6-E1E4A818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416CF9B2-FE96-7873-A969-0E4F8C3F2B91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C6ACE9D-A973-3BB8-3602-B70DC3427EE0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D45AF00-9857-292B-B869-27F0F119D0D9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DD41C91-AA27-2319-447E-F3F51C37A777}"/>
              </a:ext>
            </a:extLst>
          </p:cNvPr>
          <p:cNvSpPr txBox="1"/>
          <p:nvPr/>
        </p:nvSpPr>
        <p:spPr>
          <a:xfrm>
            <a:off x="1042257" y="463922"/>
            <a:ext cx="8865666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تطوير غاز تبريد جديد يكون أقل ضرراً على البيئة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نوع البحث هذا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0CD00BC-06A0-CC21-7E70-B865C881A6F9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3F59D2A-AF61-5930-6FB6-0B0A0A7B7715}"/>
              </a:ext>
            </a:extLst>
          </p:cNvPr>
          <p:cNvSpPr/>
          <p:nvPr/>
        </p:nvSpPr>
        <p:spPr>
          <a:xfrm>
            <a:off x="6095999" y="2229394"/>
            <a:ext cx="294723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F051714-19AD-94D6-8A03-49608C3206C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C61ACBA-009F-99ED-4399-FC588E01844C}"/>
              </a:ext>
            </a:extLst>
          </p:cNvPr>
          <p:cNvSpPr/>
          <p:nvPr/>
        </p:nvSpPr>
        <p:spPr>
          <a:xfrm>
            <a:off x="6095821" y="3190051"/>
            <a:ext cx="294873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53183C-0A62-97D2-412B-D8A5697D1910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AD5A545-27A3-9364-8925-235EFD252906}"/>
              </a:ext>
            </a:extLst>
          </p:cNvPr>
          <p:cNvSpPr/>
          <p:nvPr/>
        </p:nvSpPr>
        <p:spPr>
          <a:xfrm>
            <a:off x="6091853" y="4145172"/>
            <a:ext cx="294873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تطور تقني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A13EC47-D88F-2141-F075-DD65BB11F9AC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AE8173F-5275-EE75-7405-C1AB58145693}"/>
              </a:ext>
            </a:extLst>
          </p:cNvPr>
          <p:cNvSpPr/>
          <p:nvPr/>
        </p:nvSpPr>
        <p:spPr>
          <a:xfrm>
            <a:off x="6091913" y="5111276"/>
            <a:ext cx="294999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شيء مما ذكر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72837D7E-C778-2A77-3DF2-59968BFE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343829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47018-8D28-7A8A-CF0D-A4B9D091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9C31B95A-BF29-FB97-6036-A7323ACE7F8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45954376-B327-AF7E-F204-1F17C4F02306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C24DCFF-29C5-D158-C901-CF517BE77DD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B014708-8A5A-5A95-3E8A-76A1701C389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D41F90C-29FF-680A-8F4D-B1375888FE9A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D3CCE194-4B2E-A8C4-76B7-CDBE77BA2F1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EF23E96-9FBD-5F23-2482-81E1F1D4C47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F680AB7-669F-A798-809B-24569C030762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5504DBD-6800-0AAE-E990-16C3234BFAC9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3E66029-ED83-C77D-DB16-6D0512E0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C6AB93A6-B8B2-C538-89D1-61251019513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F81A7AE-F949-B143-2358-5D2F57FE162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9DF6FAF-4B62-F7B3-F483-C9D8F517870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309D0A6-0B18-8E48-DE99-FA102B574B34}"/>
              </a:ext>
            </a:extLst>
          </p:cNvPr>
          <p:cNvSpPr txBox="1"/>
          <p:nvPr/>
        </p:nvSpPr>
        <p:spPr>
          <a:xfrm>
            <a:off x="161504" y="604613"/>
            <a:ext cx="10126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يوجد غاز الأوزون الذي يحمي الأرض من الأشعة الكونية في طبقة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BC03B6-B7B5-43B5-6E2C-DE4044E34F97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9FC05AD-1AF0-ADF2-0637-EC714A25A440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التروبوسفير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F890943-88B1-5F96-D3ED-387E77FCB03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6DDD0F9-09F3-AD79-1965-526A1767599B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الستراتوسفير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462CFAF-20E2-A164-AF14-B56442E8EA88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9A8A854-7E3F-C380-08B7-5906D57A609D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الميزوسفير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FD7FD2D-B4DD-297D-80B2-47C3B10B84CF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3E352E3-8CEB-A61C-DCFA-5AB930C9A85B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الثيرموسفير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0DB69B19-F2D0-82B1-8540-580F3D8AB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300299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FB70B-920B-7E7B-512B-6968E668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00BCD346-1DCF-3F1A-1E1E-A66ECFD9BF74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E854DD1E-991F-1CA5-0AB5-DD10A101C24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57D4D75-7664-3C23-1F8A-659A237D035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7C04D78-3DEC-896D-6689-CDC0FF5DA87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CA4F73D-9856-3E4B-C902-4E0FCC3B28C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EAABFAA-C893-4AAB-8362-980A6E340FC9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58D5CF3-CE71-6FA4-1A17-4F4B5E334952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6796021-5AC7-8FC7-F73A-12D43E05E23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FAFB2FF-A200-254F-8862-C3057C1731F2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4987D371-7F60-D684-6A30-49DD06C0F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AC2A7401-B545-7F82-52C8-246D211D8043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8EA99B6-913E-29FA-EBD7-4F601FF599C0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8E295A7-FCA2-109A-C79D-2110B91433AD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F72E6F6-B540-D888-7569-53E5479CB878}"/>
              </a:ext>
            </a:extLst>
          </p:cNvPr>
          <p:cNvSpPr txBox="1"/>
          <p:nvPr/>
        </p:nvSpPr>
        <p:spPr>
          <a:xfrm>
            <a:off x="1882588" y="525132"/>
            <a:ext cx="8025335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تصنيع عنصر جديد بواسطة مسرع جزيئي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نوع البحث هذا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9528C2C-F053-3EA0-55B8-E52B049F69E5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A0E3DC2-7DE8-FE23-1697-7882E468E897}"/>
              </a:ext>
            </a:extLst>
          </p:cNvPr>
          <p:cNvSpPr/>
          <p:nvPr/>
        </p:nvSpPr>
        <p:spPr>
          <a:xfrm>
            <a:off x="6095999" y="2229394"/>
            <a:ext cx="294723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B7E4149-9090-EAC9-A2D9-6A216E3C5D1B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1668662-7C9B-6B9C-4189-3DBE3A23B037}"/>
              </a:ext>
            </a:extLst>
          </p:cNvPr>
          <p:cNvSpPr/>
          <p:nvPr/>
        </p:nvSpPr>
        <p:spPr>
          <a:xfrm>
            <a:off x="6095821" y="3190051"/>
            <a:ext cx="294873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بحث 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2A0D06F-2AB0-5402-3D54-20F24982A656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0CD4770-906C-C645-61B4-B137CC3C0985}"/>
              </a:ext>
            </a:extLst>
          </p:cNvPr>
          <p:cNvSpPr/>
          <p:nvPr/>
        </p:nvSpPr>
        <p:spPr>
          <a:xfrm>
            <a:off x="6091853" y="4145172"/>
            <a:ext cx="294873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تطور تقني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8868B8D-E1AC-43A6-13E9-FED3CABB9F6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2CC773A-B736-6688-F68F-83C969C322B6}"/>
              </a:ext>
            </a:extLst>
          </p:cNvPr>
          <p:cNvSpPr/>
          <p:nvPr/>
        </p:nvSpPr>
        <p:spPr>
          <a:xfrm>
            <a:off x="6091913" y="5111276"/>
            <a:ext cx="294999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شيء مما ذكر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FE4EAF9-CE57-6F71-4F5E-101F16A43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5813F-1310-E67A-90C0-5E3EB4E1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1699C71D-AC5B-F9C9-ABFA-B0C63F6C419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0F785EB4-53F5-9C58-1762-A4AE6EC4501F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DC6A14-9968-D386-321E-7C21184BBD4C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E42AC3-42B2-2860-7EFE-17B3E6A58136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5CCD3E4-FE0C-A024-6715-8DF88E63529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E9F4DC-38EE-1325-66CA-B426DEA8C64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8EEF351-9C87-4E33-8E04-06399B374C1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D21153B-42B2-2E43-5E22-208651225A69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B62B47-6606-765E-020C-1EE7193EA537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339685EA-34F8-6F14-B276-EBA3461D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E2E11FA0-26A7-1EC0-0E57-F082622507DE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FD8DB2C-69B3-7472-A0BE-FB8BFC6EE5B9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0E4214E-3414-7EA1-4B0E-DD0CDDA28872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E9156CD-3C72-3733-9A77-56B3FF1ADB7F}"/>
              </a:ext>
            </a:extLst>
          </p:cNvPr>
          <p:cNvSpPr txBox="1"/>
          <p:nvPr/>
        </p:nvSpPr>
        <p:spPr>
          <a:xfrm>
            <a:off x="598394" y="723138"/>
            <a:ext cx="9281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العالم الذي اكتشف بشكل غير متوقع فطر البنسلين هو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F95B8DC2-55B5-8C08-9528-FFA5CFD9607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1F0CE73-E69C-0B3D-C1BA-9E88C5AB627A}"/>
              </a:ext>
            </a:extLst>
          </p:cNvPr>
          <p:cNvSpPr/>
          <p:nvPr/>
        </p:nvSpPr>
        <p:spPr>
          <a:xfrm>
            <a:off x="6411315" y="2229394"/>
            <a:ext cx="263191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رولاند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6710710-6B34-A5FC-74F3-B690BA4F058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2FA5719-DE5B-BF3B-6474-65C1E2BF4761}"/>
              </a:ext>
            </a:extLst>
          </p:cNvPr>
          <p:cNvSpPr/>
          <p:nvPr/>
        </p:nvSpPr>
        <p:spPr>
          <a:xfrm>
            <a:off x="6411296" y="3190051"/>
            <a:ext cx="263326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فلمنج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AA870CB-CB8B-FA81-019D-57CD39AD4748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AF87791-8688-F786-EFB6-8ECA97597909}"/>
              </a:ext>
            </a:extLst>
          </p:cNvPr>
          <p:cNvSpPr/>
          <p:nvPr/>
        </p:nvSpPr>
        <p:spPr>
          <a:xfrm>
            <a:off x="6407329" y="4145172"/>
            <a:ext cx="263325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جولیان هیل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13FF4DC-DA28-4DCB-68F9-0C7828E0A71B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5BC87BB-1A3D-C4A5-B2B6-6624525C728A}"/>
              </a:ext>
            </a:extLst>
          </p:cNvPr>
          <p:cNvSpPr/>
          <p:nvPr/>
        </p:nvSpPr>
        <p:spPr>
          <a:xfrm>
            <a:off x="6407524" y="5111276"/>
            <a:ext cx="263438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مولينا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D7FFAB87-E929-7DD3-ACDC-BBEEB89B9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3065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772B6-E19E-858E-5BA1-39035819E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1C3F07BB-A0D6-BFA6-D5A0-7AF369796266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F02A567D-98B8-EAC8-C18D-557DFFB91800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F8463E-ECCD-C9BC-6B87-19EB8B0EA8B7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F06DA64-7AE5-1EC2-78F6-2D0753849469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CF175F3-BA84-4331-CD52-0F275BA911B6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580306B-06CB-BEF8-2D0D-6544BADC3FCA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E70EE7F-C614-0377-7AB4-E84F47B67BBA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01B4589-24AF-7154-737F-77163B7EB4C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883A301-9EA8-2630-24CE-B31FBD332D6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3E4DE629-12D8-F111-9AC8-4622763CC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1AD816C3-81C4-A169-D785-3868AD78ABC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77A0673-A0EC-7692-41B1-541ACAE11339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DB43E86-85EB-63F5-AD1E-F5453CF79E80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026914-AD03-F406-DA4A-25F0269A01BD}"/>
              </a:ext>
            </a:extLst>
          </p:cNvPr>
          <p:cNvSpPr txBox="1"/>
          <p:nvPr/>
        </p:nvSpPr>
        <p:spPr>
          <a:xfrm>
            <a:off x="598394" y="723138"/>
            <a:ext cx="92812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العالم الذي اكتشف بشكل غير متوقع النايلون هو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FCE5422-1FD6-E407-224E-BEB491E0D286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12018A-4C9C-D9C9-1228-CBF4DBB13EB6}"/>
              </a:ext>
            </a:extLst>
          </p:cNvPr>
          <p:cNvSpPr/>
          <p:nvPr/>
        </p:nvSpPr>
        <p:spPr>
          <a:xfrm>
            <a:off x="6874803" y="2229394"/>
            <a:ext cx="216843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رولاند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01EBA3F-B8C8-C773-9D2F-DBD35785A5BC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C636E36-E776-36CD-D76E-1024717D3A9B}"/>
              </a:ext>
            </a:extLst>
          </p:cNvPr>
          <p:cNvSpPr/>
          <p:nvPr/>
        </p:nvSpPr>
        <p:spPr>
          <a:xfrm>
            <a:off x="6875021" y="3190051"/>
            <a:ext cx="216953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فلمنج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473CACB-FE56-3E58-41B2-091E2642D947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88FA3D6-BF3E-13CF-D735-A7C671AD2997}"/>
              </a:ext>
            </a:extLst>
          </p:cNvPr>
          <p:cNvSpPr/>
          <p:nvPr/>
        </p:nvSpPr>
        <p:spPr>
          <a:xfrm>
            <a:off x="6871053" y="4145172"/>
            <a:ext cx="216953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جولیان هیل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8B02ADA-34A4-F7C6-9C98-F36FC1CFF3E8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10032A1-3823-9152-47C3-D419DC80F546}"/>
              </a:ext>
            </a:extLst>
          </p:cNvPr>
          <p:cNvSpPr/>
          <p:nvPr/>
        </p:nvSpPr>
        <p:spPr>
          <a:xfrm>
            <a:off x="6871447" y="5111276"/>
            <a:ext cx="217046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مولينا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84C0B35-7230-C09B-0B58-F1F5E38F4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98CBD-BE97-93D8-0A0A-5DCB9B48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FFD86C0-6FB2-0CB5-C5F0-39911023D9D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E3090C47-631B-0F0C-37B6-0E1D1B84A393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D8A88B-7D4D-AE78-0F94-B004A6CEA1A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9B58584-2E2E-BD6F-C7F9-8916429D549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C0AF828-94C2-8BA1-A6A3-6CED9E0651F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0E6A6DC-046B-C414-C031-EA624A52C5A8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A2512C2-FE14-10C5-E85D-B98030A9E1BF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E605A2F-C5F8-5ACE-8071-988B9B005D7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315AC3F-0DA5-D489-7E63-742F1D829D55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234F42AB-C1BC-C8BD-1B95-F5FF048E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39244FF6-B4A3-E162-E573-5EED5B561B3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5D2C534-CCF1-B46C-5B7A-689FD72C27DC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E16CB69-2072-F560-0E26-869DD2C3A24C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AE2E65-4B3B-7B9E-7396-3B13D618D35E}"/>
              </a:ext>
            </a:extLst>
          </p:cNvPr>
          <p:cNvSpPr txBox="1"/>
          <p:nvPr/>
        </p:nvSpPr>
        <p:spPr>
          <a:xfrm>
            <a:off x="430306" y="309642"/>
            <a:ext cx="9485955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/>
              <a:t>اكتشف باحث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/>
              <a:t>تزايد وجود الذئاب في المناطق السكنية في السنوات الأربع الماضية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200" dirty="0"/>
              <a:t>في عملية تكوين فرضية لماذا ازدادت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B72EE1B-3259-63C4-6451-7AA2D3D20151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F4E3FF6-5842-99C6-A08B-25EB2C850CB4}"/>
              </a:ext>
            </a:extLst>
          </p:cNvPr>
          <p:cNvSpPr/>
          <p:nvPr/>
        </p:nvSpPr>
        <p:spPr>
          <a:xfrm>
            <a:off x="4182035" y="2229394"/>
            <a:ext cx="486119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كون مجموعة من الملاحظات لمتابعتها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4B9D15A-E47F-FB75-0F00-8ECE61A0081D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EDCA051-7B3B-67D5-3916-674FD45E5040}"/>
              </a:ext>
            </a:extLst>
          </p:cNvPr>
          <p:cNvSpPr/>
          <p:nvPr/>
        </p:nvSpPr>
        <p:spPr>
          <a:xfrm>
            <a:off x="4180881" y="3190051"/>
            <a:ext cx="486367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حدد المتغيرات التي يمكن التحكم بها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7A4CBC2-6D7E-0D94-1344-4F73F6B3C7D1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A0964CC-C693-0ABE-00B0-952E10EF8AE5}"/>
              </a:ext>
            </a:extLst>
          </p:cNvPr>
          <p:cNvSpPr/>
          <p:nvPr/>
        </p:nvSpPr>
        <p:spPr>
          <a:xfrm>
            <a:off x="4176914" y="4145172"/>
            <a:ext cx="486367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شكل فرضية مؤقتة لما لاحظه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467178B-06C0-604B-6831-824F477DD839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BF91E63-1078-23D1-5810-708311C152EF}"/>
              </a:ext>
            </a:extLst>
          </p:cNvPr>
          <p:cNvSpPr/>
          <p:nvPr/>
        </p:nvSpPr>
        <p:spPr>
          <a:xfrm>
            <a:off x="4176153" y="5111276"/>
            <a:ext cx="486576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حلل البيانات التي لاحظها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0D976217-5E7E-A4E3-138B-D1626157A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4C66-B5E5-A464-8A33-70FB0F28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AEC2730C-924C-67F6-3008-487D8FE084D8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F14120C-631F-454E-B8C1-378D574FCEA1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7F8A84-9C71-AC51-493F-43B7A219592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1C0BE75-C693-7C9B-B8C8-E7FD6A7ABD1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E9AF513-DE9E-B262-95BE-C6B20C581460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08F9EAD-1FC6-8BB0-9228-EEEA86C97B15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5E54E66-1972-F09E-8E4D-2A7271AC5E8D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DB4A9AC-25D1-4A97-F0BA-2FC21B015F95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43DF25-AAF4-D806-D20E-65BF82380839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5B655033-B6E9-AB29-8062-DE1540880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D996902A-5B74-2BF7-B38A-BC308BA34DBD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E5C1E28-7B0D-4E2F-E098-BD45B75C8117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846B2B7-1B2C-FAB0-C319-2A3E8289D6F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446DF1-BABE-50EA-31A8-8A130500EC15}"/>
              </a:ext>
            </a:extLst>
          </p:cNvPr>
          <p:cNvSpPr txBox="1"/>
          <p:nvPr/>
        </p:nvSpPr>
        <p:spPr>
          <a:xfrm>
            <a:off x="1241944" y="772281"/>
            <a:ext cx="86743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أي البحوث التالية مثال على بحث نظري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F453B9B-FAB0-4497-B1F2-519C7613C73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EDE2D4-C216-6B6D-74D0-9A53FB84BD83}"/>
              </a:ext>
            </a:extLst>
          </p:cNvPr>
          <p:cNvSpPr/>
          <p:nvPr/>
        </p:nvSpPr>
        <p:spPr>
          <a:xfrm>
            <a:off x="1250577" y="2229394"/>
            <a:ext cx="779265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إنتاج عناصر صناعية لدراسة خواصها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883988E-91F0-6F28-EF1D-9A27544D31F1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53D2A68-47FA-589F-CCFA-00B55CC7114C}"/>
              </a:ext>
            </a:extLst>
          </p:cNvPr>
          <p:cNvSpPr/>
          <p:nvPr/>
        </p:nvSpPr>
        <p:spPr>
          <a:xfrm>
            <a:off x="1247929" y="3190051"/>
            <a:ext cx="779662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إنتاج مواد بلاستيكية مقاومة للحرارة لاستعمالها في الأفران المنزلية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A852780-C684-EC40-B0C2-A5FD8348F25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73C1D5C-9BAA-0954-EFE7-CD0B7FA7E6A9}"/>
              </a:ext>
            </a:extLst>
          </p:cNvPr>
          <p:cNvSpPr/>
          <p:nvPr/>
        </p:nvSpPr>
        <p:spPr>
          <a:xfrm>
            <a:off x="1243964" y="4145172"/>
            <a:ext cx="779662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إيجاد طرائق لإبطاء صدأ الحديد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A59DCF2-E5D5-DBA5-A92A-D90A2F47A506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AEE59FC-5D10-B4A4-4488-29B60FE6BBA5}"/>
              </a:ext>
            </a:extLst>
          </p:cNvPr>
          <p:cNvSpPr/>
          <p:nvPr/>
        </p:nvSpPr>
        <p:spPr>
          <a:xfrm>
            <a:off x="1241944" y="5111276"/>
            <a:ext cx="77999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عن أنواع أخرى من الوقود لتسيير السيارات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4FC5E33-89B1-4325-3FDF-52A9352AE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7431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4B53-17DF-BDC0-52F4-69C604BD9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1A0B548A-9A9C-8E24-D00E-976DBFD7D605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F7FBA9B-92D0-9BCC-A034-A42CE9F4D4C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BD188E7-DB84-8237-AE83-1179AEE7E721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7BB4A40-FBA6-2FB9-F5E6-0F17CFF74D7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4401DE1-C0B0-5B13-2D55-2350D5E44986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08EC0D2-8AB4-E397-C004-771B73E2CABF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636FDE9-0866-0052-96D8-18C7D9073B7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FAF09F2-09DC-DC33-349E-7C7227C99BD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55B9237-235D-E4A5-AFE0-83607AD9063B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92FE1D5-5209-D58E-B38D-A3AAA2E10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2398600D-72B3-DDA3-1EF4-6EBECF855E5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9D0F0B9-3FED-AF21-3B53-846A1548D5E3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4428C1E-750B-6C13-8445-5CC9E7BFCF54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10D60BC4-B467-7F89-F5E6-0B375F715227}"/>
                  </a:ext>
                </a:extLst>
              </p:cNvPr>
              <p:cNvSpPr txBox="1"/>
              <p:nvPr/>
            </p:nvSpPr>
            <p:spPr>
              <a:xfrm>
                <a:off x="541672" y="317962"/>
                <a:ext cx="9441780" cy="1513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2800" dirty="0"/>
                  <a:t>قام كل من مولينا ورولاند مدفوعين بحب الاستطلاع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2800" dirty="0"/>
                  <a:t>بإجراء مجموعة من البحوث العلمية على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𝐶𝐹𝐶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  <a:r>
                  <a:rPr lang="ar-SA" sz="2800" dirty="0"/>
                  <a:t> وتفاعلاتها مع غاز الأوزون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2800" dirty="0"/>
                  <a:t>هذا النوع من الأبحاث العلمية يسمى ......</a:t>
                </a: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10D60BC4-B467-7F89-F5E6-0B375F715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2" y="317962"/>
                <a:ext cx="9441780" cy="1513235"/>
              </a:xfrm>
              <a:prstGeom prst="rect">
                <a:avLst/>
              </a:prstGeom>
              <a:blipFill>
                <a:blip r:embed="rId4"/>
                <a:stretch>
                  <a:fillRect t="-4032" r="-1291" b="-1048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2EFEF22-7F5A-4153-DB38-E473F6EA7AC8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70F104C-DD5F-BAA7-46F9-298CF2701D41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80B3F4A-C280-C08D-40A5-C5FC38F8D5B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2A3A96B-2713-7543-F5F9-799BE5AC923D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C57ECAF-6C08-F82D-B7F2-4E6F0B721CF7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33E17CF-5BD2-2764-FBEB-360380C2B98B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التجريبي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B4DD57A-34B9-3B8C-6ED1-811EA774BC12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A96CA78-BD5C-365E-FFE2-B352E66C1BFA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الإكلينيكي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6A6ED5A9-334F-1B66-CB19-EA99F96D1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236431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B72F-176F-9F0B-B818-E15DCC63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4721FC3-C2FA-E9BE-D9CE-CE4FB888CF5C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33778673-9F5E-2572-D802-F704C5F31A8A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6491C33-F127-4083-E088-099694ADB495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E2220CF-782C-A262-1BEE-6047A4F962C2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63C4F6D-A05A-E2B9-08BF-654C08FE90C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910CC58-7D3B-5787-4C0F-A8B6D189748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E23740B-C830-BDA3-7906-25AB44964A56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56BA245-F7FE-9EE2-7A36-3DE62BD44BBE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9DF4612-DD73-67AC-350A-C817C93845E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964A4DF3-D7E6-FBBF-6B7F-DF1B244B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DFC00D04-DDF1-702F-0FFE-344E36D0EF87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8CAD271-5A8B-FD1E-EA37-CED46E235D0A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C01F326-46E3-27D1-7E53-3183F22E09B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DCD9FD97-8F5F-38D0-2838-8D536B57CEFA}"/>
                  </a:ext>
                </a:extLst>
              </p:cNvPr>
              <p:cNvSpPr txBox="1"/>
              <p:nvPr/>
            </p:nvSpPr>
            <p:spPr>
              <a:xfrm>
                <a:off x="448275" y="305898"/>
                <a:ext cx="9903946" cy="1449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2800" dirty="0"/>
                  <a:t>أجرى العلماء بحوثاً تطبيقية كثيرة جداً من أجل الحصول على بدائل لمركبات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𝐶𝐹𝐶</m:t>
                    </m:r>
                    <m:r>
                      <a:rPr lang="en-US" sz="2800" i="1" baseline="-25000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  <a:r>
                  <a:rPr lang="ar-SA" sz="2800" dirty="0"/>
                  <a:t>التي تعمل على التقليل من سمك طبقة الأوزون </a:t>
                </a:r>
              </a:p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2800" dirty="0"/>
                  <a:t>هذا النوع من البحوث العلمية يسمى ....</a:t>
                </a: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DCD9FD97-8F5F-38D0-2838-8D536B57C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75" y="305898"/>
                <a:ext cx="9903946" cy="1449115"/>
              </a:xfrm>
              <a:prstGeom prst="rect">
                <a:avLst/>
              </a:prstGeom>
              <a:blipFill>
                <a:blip r:embed="rId4"/>
                <a:stretch>
                  <a:fillRect t="-5042" r="-1293" b="-1050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5A6831A8-9AE6-50AF-4C11-B4767C43231C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111945E-7ABE-6DA4-529A-F686BA640CCA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النظري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6C15053-AEF7-0669-2A38-3730C1D7942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27E4E35-4E77-A65A-2D39-A3BBC28700F6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التطبيقي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26FCA39-302D-2E03-B13A-833CD56FBB09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24107C8-33FF-4D12-D31B-EB08B2354CD7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التاريخي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6C3A1D3-990A-EA5C-27D1-74FC6BBBA4A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109E559-E30C-8A5E-8FF3-09A454384DE3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البحث الوصفي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82E2ECE1-3183-9641-F539-54578A4AD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A12E-5419-BBBC-4FAB-4E12DE10D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B256D932-4C2C-6519-DDAE-3F14CF03341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E0D6E2F-F751-B838-6D68-543084EC72F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A8A695-1E09-FB68-4686-2BB434811859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671EA84-D8B8-E874-6989-4B40266E374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174A4F9-BA4F-4FFE-FBE7-9413170DCA5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063B2BE-AEF1-2E53-C3DB-4E0AC1D0F959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96422C4-A18C-4AF2-22C6-C64B578043BD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DC18FBD-6AD9-01A4-6463-F5FC361E05D1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E747269-DEB4-3121-34E9-A6D1C93BFAF5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4842F540-EB50-062D-38BC-DC3E8201C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498F7771-DB63-6273-2D99-A1FDF1125A5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7A99EE6-24F2-6B93-BCFD-382BB41A98B8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4941E21-88FF-B7FF-2C5F-23C3483A17C7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7816842-DF0F-118C-F34F-DFC7971DD446}"/>
              </a:ext>
            </a:extLst>
          </p:cNvPr>
          <p:cNvSpPr txBox="1"/>
          <p:nvPr/>
        </p:nvSpPr>
        <p:spPr>
          <a:xfrm>
            <a:off x="1396731" y="726041"/>
            <a:ext cx="8519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مما يلي مثال على التقنية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B1D5A66-8AC5-413D-82BB-2CC3C0AE337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D15F79-5506-6D5E-6D7B-A4A5B7D9CC44}"/>
              </a:ext>
            </a:extLst>
          </p:cNvPr>
          <p:cNvSpPr/>
          <p:nvPr/>
        </p:nvSpPr>
        <p:spPr>
          <a:xfrm>
            <a:off x="1405219" y="2229394"/>
            <a:ext cx="763801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إضافة مجموعة جانبية إلى جزيء عضوي خلال تفاعل كيميائي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851CBF3-0FB6-179F-3A40-2C88005646F4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F9FA4B6-8DD3-2AAB-F0E4-34AD0836BE29}"/>
              </a:ext>
            </a:extLst>
          </p:cNvPr>
          <p:cNvSpPr/>
          <p:nvPr/>
        </p:nvSpPr>
        <p:spPr>
          <a:xfrm>
            <a:off x="1402650" y="3190051"/>
            <a:ext cx="764190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استخدام مضادات حيوية جديدة لمعالجة العدوى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842C024-6EBE-6C9D-A39E-8D00BD8FCC52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7520A92-6E64-7BCC-0EF4-143C0CBE6F94}"/>
              </a:ext>
            </a:extLst>
          </p:cNvPr>
          <p:cNvSpPr/>
          <p:nvPr/>
        </p:nvSpPr>
        <p:spPr>
          <a:xfrm>
            <a:off x="1398684" y="4145172"/>
            <a:ext cx="764190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تحديد تركيز الحديد في الماء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6FEF8DE-1ABA-AEB5-37D4-CB718B5BB9CF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DFFE67B-444F-BA93-11B1-2FB055B9C74B}"/>
              </a:ext>
            </a:extLst>
          </p:cNvPr>
          <p:cNvSpPr/>
          <p:nvPr/>
        </p:nvSpPr>
        <p:spPr>
          <a:xfrm>
            <a:off x="1396731" y="5111276"/>
            <a:ext cx="7645181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دراسة تفاعلات الاندماج النووي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76AD43A3-EED0-DA4B-2A89-56CFB582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81314-A112-CC68-132A-1155D9FC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A5234503-1973-A937-EDEC-41C11E724BB6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7BC520CE-2439-291F-E5CB-1D47E17559BD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644E186-CB3F-B5DE-D8A0-ECF226715E2C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E02E69B-CED4-C545-FACB-7D1EC065A5AC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F2B8AC2-FF2C-8FFF-4BB7-218B530F677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DE419A9-CD00-F357-EC9D-8CDF5D50E741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B50B3F5-62E6-7F4D-2B8C-354190886691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81A2B29-A81B-EAD1-B915-1A4A4E5D087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A397090-F47F-F9F3-4D4C-DFC56B203523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EC60D78C-E6E3-3518-9C92-2539859DB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2119036A-6063-F8F4-75E4-1FF6BA61745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FFCDEA-09ED-134A-C9A4-2CBE1D4056A6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4629226-4A99-E14C-7B06-BE4A78F52E8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3D6717E6-B32E-6E3F-9EFD-5F37DBC1CB1C}"/>
                  </a:ext>
                </a:extLst>
              </p:cNvPr>
              <p:cNvSpPr txBox="1"/>
              <p:nvPr/>
            </p:nvSpPr>
            <p:spPr>
              <a:xfrm>
                <a:off x="1042257" y="749995"/>
                <a:ext cx="88656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ar-SA" sz="3600" dirty="0"/>
                  <a:t>بدأ الاستعمال لمركبات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𝐶𝐹𝐶</m:t>
                    </m:r>
                    <m:r>
                      <a:rPr lang="en-US" sz="3600" i="1" baseline="-25000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dirty="0"/>
                  <a:t> </a:t>
                </a:r>
                <a:r>
                  <a:rPr lang="ar-SA" sz="3600" dirty="0"/>
                  <a:t> يتراجع بعد توقيع ميثاق</a:t>
                </a:r>
                <a:endParaRPr lang="ar-SA" sz="3600" baseline="-25000" dirty="0"/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500A6F0-6E25-48FF-63DE-6EC0C9ABB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57" y="749995"/>
                <a:ext cx="8865665" cy="646331"/>
              </a:xfrm>
              <a:prstGeom prst="rect">
                <a:avLst/>
              </a:prstGeom>
              <a:blipFill>
                <a:blip r:embed="rId4"/>
                <a:stretch>
                  <a:fillRect t="-16038" r="-2063" b="-3301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4D3B5DE-3844-0223-E87A-3B827231BD5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52FE946-2F2F-6BEC-3C01-D721C0CC0B4C}"/>
              </a:ext>
            </a:extLst>
          </p:cNvPr>
          <p:cNvSpPr/>
          <p:nvPr/>
        </p:nvSpPr>
        <p:spPr>
          <a:xfrm>
            <a:off x="6790765" y="2229394"/>
            <a:ext cx="225246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جنيف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7CB5CAC-DD86-CA63-271E-D3F395BF2F1C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E9B7AF0-AF51-71B3-D14C-2A0084366748}"/>
              </a:ext>
            </a:extLst>
          </p:cNvPr>
          <p:cNvSpPr/>
          <p:nvPr/>
        </p:nvSpPr>
        <p:spPr>
          <a:xfrm>
            <a:off x="6790940" y="3190051"/>
            <a:ext cx="225361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مونتريال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FF66621-4D46-9C1F-950F-433E5BF25E9D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606D5D6-1B43-830C-DD9A-F0A225F7D7CE}"/>
              </a:ext>
            </a:extLst>
          </p:cNvPr>
          <p:cNvSpPr/>
          <p:nvPr/>
        </p:nvSpPr>
        <p:spPr>
          <a:xfrm>
            <a:off x="6786972" y="4145172"/>
            <a:ext cx="22536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فينا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0ECDAAB-0084-B96B-F38E-C75D1883C7C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B444FCC-110A-A367-EC7E-38EA2F8AE12F}"/>
              </a:ext>
            </a:extLst>
          </p:cNvPr>
          <p:cNvSpPr/>
          <p:nvPr/>
        </p:nvSpPr>
        <p:spPr>
          <a:xfrm>
            <a:off x="6787330" y="5111276"/>
            <a:ext cx="225458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تورنتو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B5B05E51-573C-E720-CCC3-4CB084C00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6261" y="3264172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A1E12-E8D6-D19B-4521-B89551E52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2B677C9A-4382-236A-B158-E86B9E85E0CB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7531AFB-BB36-E91C-C725-0D3371283BF4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C308DE7-107A-B548-27F0-5EE1FDAFA75B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E2DBE5-E0A7-7815-D3A0-17E3830031F3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9AB9045-60E2-A3A5-CB81-8A8B8A0FBEC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78E6D2B-9DEB-60B6-ABFB-BA0E86115166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2AB35BA-C457-5CD8-FC10-6396F411212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7D796D2-1857-D1E4-0FA6-6B3CA6C80D50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9F859EF-8DFE-F338-C220-2ED1DAF111FF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34CB9D5B-0EE8-F777-2A7D-9C4BB717F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514F7645-8D15-F969-4FB2-A13FA6D00AB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C520F14-FF16-1564-6D2B-22B5D5273261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5F82121-CBA0-EC56-1A7A-3E6B709C430E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7BCF2ED-E341-D55B-37B0-5FAC55BAB259}"/>
              </a:ext>
            </a:extLst>
          </p:cNvPr>
          <p:cNvSpPr txBox="1"/>
          <p:nvPr/>
        </p:nvSpPr>
        <p:spPr>
          <a:xfrm>
            <a:off x="1163171" y="386676"/>
            <a:ext cx="871649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جميع ما يلي يعتبر من ضمن قواعد السلامة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التي يجب الالتزام بها في المختبر ماعدا .......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6BE5FB6-40E4-CB98-7ED3-9AFDFFAE671F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BA3EFB0-0D07-6B9B-00EA-51A5F006B582}"/>
              </a:ext>
            </a:extLst>
          </p:cNvPr>
          <p:cNvSpPr/>
          <p:nvPr/>
        </p:nvSpPr>
        <p:spPr>
          <a:xfrm>
            <a:off x="5101455" y="2229394"/>
            <a:ext cx="39417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لبس النظارة الواقية للعينين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4B28505-50FA-C9C5-5357-496A94AFFC7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364499E-95A3-6141-F84E-6F8B4000ED4A}"/>
              </a:ext>
            </a:extLst>
          </p:cNvPr>
          <p:cNvSpPr/>
          <p:nvPr/>
        </p:nvSpPr>
        <p:spPr>
          <a:xfrm>
            <a:off x="5100769" y="3190051"/>
            <a:ext cx="394378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لبس البالطو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36BB398-F430-4E1D-F9F9-267123F9EE29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E2C839B-AB78-801C-7B5C-408C6493F782}"/>
              </a:ext>
            </a:extLst>
          </p:cNvPr>
          <p:cNvSpPr/>
          <p:nvPr/>
        </p:nvSpPr>
        <p:spPr>
          <a:xfrm>
            <a:off x="5096802" y="4145172"/>
            <a:ext cx="394378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لبس الشماغ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A2C638C-AA6F-FA9B-E19A-F79FCC03B971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D983009-48AF-A841-1C7A-4E0B9026889A}"/>
              </a:ext>
            </a:extLst>
          </p:cNvPr>
          <p:cNvSpPr/>
          <p:nvPr/>
        </p:nvSpPr>
        <p:spPr>
          <a:xfrm>
            <a:off x="5096435" y="5111276"/>
            <a:ext cx="39454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لبس القفازات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3839A1D5-ABB7-194B-373F-A6EA68775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4219293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25141-4FB2-4314-98CA-39653288E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C822CBB-CC2E-86EF-34C9-DD827176665A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635CC2C3-E003-0192-F4E0-CF78A357AEC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AD2E47-B522-6C02-5A78-27EA51528C59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5663D2E-6AAF-D359-C504-D22DB267D5A5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B4B4774-D960-6BB4-B7A4-E58903BC08FE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B4A758D-72C6-701D-EBA0-76352524E9D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A36D867-C97C-1C0E-BD79-CA3864AB9009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A9ED995-9C60-0513-D47A-7FFA26740B69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74E6F43-26B9-25BB-32F7-2641D9A805EA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F8149378-DA43-3072-CA9A-4D7046CC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7BA9621-2BA9-7A35-5D80-D9E7AAE7346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0C211CC-BB41-16FF-7BE5-5EFDF6C1037C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6C2EA97-14C2-520F-5F89-03F15362296D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71A852E-8609-2B2E-9A78-2050EDE0D362}"/>
              </a:ext>
            </a:extLst>
          </p:cNvPr>
          <p:cNvSpPr txBox="1"/>
          <p:nvPr/>
        </p:nvSpPr>
        <p:spPr>
          <a:xfrm>
            <a:off x="853887" y="628303"/>
            <a:ext cx="9050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الطبقة التي تحتوي على الهواء الذي نتنفسه والغيوم بطبقة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0F7B75B-312A-2D55-E9A3-62F9B5030D1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C2809CA-F3C9-5ED1-65AE-3649D948FCA7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التروبوسفير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0E05215-0E4B-691E-DEBD-F39EB05CC25B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8D3C447-8684-9BEF-A5CC-5418D6A0A17B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الستراتوسفير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9C25D28-AA5A-33DB-0996-D8575D9354F6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6A4B3CE-BDB7-29E9-4E9D-F746B6957B25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الميزوسفير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60BA918-A6E2-84D2-E652-C0F3A40913D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728C146-3245-50FA-CC01-79B3392AEFA0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الثيروموسفير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83E71A1-39D8-80A8-8A0D-AFF03A6E3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00196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94AB-4AC1-C7DB-0AAD-0737F61E2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06FD6FC0-81DE-0E8A-DDEE-15A7A4AD5B2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D5C54BF7-43F6-2057-C403-A06A5DC29EDD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C28820-7DD6-E33F-E462-2E13D4197EBE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D845480-C877-12CB-4BA1-3DF5F23649E1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BAC03F0-FA65-41F9-E769-3CBE6F9D1C58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1AF1718-E90B-F550-99F0-06B3AA1F7E5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95E1997-CC7D-E4CC-A778-DBCDDF02E44C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6A0AF89-4A7B-954C-8839-0F79D65A5676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4F3CAD7-614F-0F46-36A6-F1C9DDE8EBE8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C4F169C5-D1A2-3451-6488-41357A69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437CEB78-DA31-1811-174B-51FCBB4D261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9CE4B06-3E2B-E23D-98CD-D62AE40A8E06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1248A99-9C65-5C38-44E2-835D231A559F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0FCD0B4-8D6D-AB49-6D18-B41F3F70F962}"/>
              </a:ext>
            </a:extLst>
          </p:cNvPr>
          <p:cNvSpPr txBox="1"/>
          <p:nvPr/>
        </p:nvSpPr>
        <p:spPr>
          <a:xfrm>
            <a:off x="189762" y="448232"/>
            <a:ext cx="9718161" cy="138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القطع الزجاجية التي تستخدم في المختبر </a:t>
            </a:r>
          </a:p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لا يتم استخدامها مع لهب بنسن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63FB5D6-6A81-BAB3-A670-41BCBA21F3A7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67FDCBA-1CC2-87A8-EF28-CA7C5091DD39}"/>
              </a:ext>
            </a:extLst>
          </p:cNvPr>
          <p:cNvSpPr/>
          <p:nvPr/>
        </p:nvSpPr>
        <p:spPr>
          <a:xfrm>
            <a:off x="6454587" y="2229394"/>
            <a:ext cx="258864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الدورق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B33C4E2-BADF-1F9C-7FF5-6025C44E8274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EA9BCF5-0B08-E8AB-3D1F-AC0AC24A056B}"/>
              </a:ext>
            </a:extLst>
          </p:cNvPr>
          <p:cNvSpPr/>
          <p:nvPr/>
        </p:nvSpPr>
        <p:spPr>
          <a:xfrm>
            <a:off x="6454592" y="3190051"/>
            <a:ext cx="258996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المخبار المدرج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308EEED-E8D1-AE93-36D2-00E7A12D3674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295FCB0-7907-B956-A4FD-1907BBC0C4A3}"/>
              </a:ext>
            </a:extLst>
          </p:cNvPr>
          <p:cNvSpPr/>
          <p:nvPr/>
        </p:nvSpPr>
        <p:spPr>
          <a:xfrm>
            <a:off x="6450624" y="4145172"/>
            <a:ext cx="258996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كأس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AD3C8A3-F308-6F1E-C5F4-EB2E28F019D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F070655-79C1-DEE3-43B8-B82F36ECD52C}"/>
              </a:ext>
            </a:extLst>
          </p:cNvPr>
          <p:cNvSpPr/>
          <p:nvPr/>
        </p:nvSpPr>
        <p:spPr>
          <a:xfrm>
            <a:off x="6450838" y="5111276"/>
            <a:ext cx="259107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أنبوبة اختبار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6B0418D6-7C96-DBDE-E508-C9ED3B3DC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A93B0-6865-CC68-6F95-586966C6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5D5D949B-22CA-AF38-5BAB-F230E54A4E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BB738D9B-B548-ADFA-011F-93FFE9BBF7E3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FDC87511-88CF-1E82-1A6A-44D9129DFBC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D7CCAF-DBE6-9304-E1CB-440AC2021723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D08D75F-D49E-3BC2-D6B7-9F2815F7504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7F145DA-F55B-47F4-CC8B-D869A2E7B685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DAE06E7-71DC-1EF8-5567-9682CF885C59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9283FB2-97A0-3601-A88D-CEF1D91E83C7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A83B6F6-FAD1-4210-3CAF-732E04D7D9EF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BD6D6D5-1D37-0498-D78D-893A80202696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D1BCBBE-D25C-BACD-A332-C6FE303DF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881F40C4-941C-0C1B-A99A-CBDAA86CBD76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CDA44F0-88CD-1D7F-2AB2-47F1EEA26943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96FD327-E06D-E67B-E12F-73D325B8FEE3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1033A4-F7BE-7E5D-9FB5-4F67962EC04F}"/>
              </a:ext>
            </a:extLst>
          </p:cNvPr>
          <p:cNvSpPr txBox="1"/>
          <p:nvPr/>
        </p:nvSpPr>
        <p:spPr>
          <a:xfrm>
            <a:off x="541673" y="575905"/>
            <a:ext cx="9563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من السلوك الخاطئ في التجارب التي تتضمن تسخين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9D74765-BAC2-898B-5BD6-B9F3892F7110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73829C0-0D75-4703-E75D-247DAE0262BD}"/>
              </a:ext>
            </a:extLst>
          </p:cNvPr>
          <p:cNvSpPr/>
          <p:nvPr/>
        </p:nvSpPr>
        <p:spPr>
          <a:xfrm>
            <a:off x="248772" y="2229394"/>
            <a:ext cx="879446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التسخين في دورق أو أنبوب مغلق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C2D945C-7E2F-3BBD-D458-EBF8EE4C9833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A4728C8-81B1-040D-39B0-C813123D05D9}"/>
              </a:ext>
            </a:extLst>
          </p:cNvPr>
          <p:cNvSpPr/>
          <p:nvPr/>
        </p:nvSpPr>
        <p:spPr>
          <a:xfrm>
            <a:off x="245615" y="3190051"/>
            <a:ext cx="879894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إبعاد فوهة الأنبوب أو الدورق عن نفسك وعن زملائك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FE070C7-6F8A-E887-F679-76681FADD3F6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0401445-2476-E3B6-05B7-1AC39E93C5D9}"/>
              </a:ext>
            </a:extLst>
          </p:cNvPr>
          <p:cNvSpPr/>
          <p:nvPr/>
        </p:nvSpPr>
        <p:spPr>
          <a:xfrm>
            <a:off x="241650" y="4145172"/>
            <a:ext cx="879893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استخدام ماسك للامساك بالدورق أو الأنبوبة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6693CF7-DB96-1878-EC0C-4B092AEB07E3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18599B1-1DAB-BCC7-B527-A5A37C5CD8FB}"/>
              </a:ext>
            </a:extLst>
          </p:cNvPr>
          <p:cNvSpPr/>
          <p:nvPr/>
        </p:nvSpPr>
        <p:spPr>
          <a:xfrm>
            <a:off x="239198" y="5111276"/>
            <a:ext cx="880271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ارتداء نظارات واقية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554D83D-EA43-1991-93AB-71C60F770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2323581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84142-A397-42D6-5407-1CA39555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1B69AAB5-9440-2C36-59DA-17CC2F0BC6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4EF46146-A39A-F6F4-69A0-52217995D9C1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9B91E2D7-D234-44A8-6247-FA88D37F84F9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AB76508-B214-B8E2-E6B2-603910703E3B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AFA5651-0E94-91B5-BD66-9AE497C5868D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F906CE6-0256-3FFE-4809-1A54C727245F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F24D4EC-DCE0-60E3-97C0-0E40B4291964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F64E402-D4ED-3E3C-D5B4-7C64A1E2200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B787AF1-2E0F-B0B4-A8AC-D3456C4369A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DCDBBC4-D76F-688C-F53E-0AFCE9CDCD87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33C379CB-728B-8D61-B068-32A4E3E57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43DDD71C-8875-4824-6BA3-02CC7295712E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61CCF42-4543-DFF1-2756-0AF80E0B41BD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A0C3B73-CC3D-E74C-9620-B973C6ABCD4E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E3704D9-B6ED-E8EA-8FB9-4A8DE5BCF9E9}"/>
              </a:ext>
            </a:extLst>
          </p:cNvPr>
          <p:cNvSpPr txBox="1"/>
          <p:nvPr/>
        </p:nvSpPr>
        <p:spPr>
          <a:xfrm>
            <a:off x="541673" y="575905"/>
            <a:ext cx="9563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ar-SA" sz="3600" dirty="0"/>
              <a:t>أدوات حماية العيون ( كالنظارات الواقية ) ترتدى في المختبر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17CF905-5B71-9818-92F8-8432B37D4FBA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1DC67B3-A696-1BDC-6F8E-0AAF5FC0FF9E}"/>
              </a:ext>
            </a:extLst>
          </p:cNvPr>
          <p:cNvSpPr/>
          <p:nvPr/>
        </p:nvSpPr>
        <p:spPr>
          <a:xfrm>
            <a:off x="3018865" y="2229394"/>
            <a:ext cx="602436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لمنع إجهاد العينين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F7BE722-AEC6-5D4F-DE5F-D948AC01E59A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434689D-58D1-FB93-9FD4-BF0E74CE150B}"/>
              </a:ext>
            </a:extLst>
          </p:cNvPr>
          <p:cNvSpPr/>
          <p:nvPr/>
        </p:nvSpPr>
        <p:spPr>
          <a:xfrm>
            <a:off x="3017118" y="3190051"/>
            <a:ext cx="602743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لتحسين زاوية النظر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D719524-ABB7-55D1-8454-A5BA4875C79C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3D0A2E9-9177-94B3-8F1F-01E7E9F6F7D1}"/>
              </a:ext>
            </a:extLst>
          </p:cNvPr>
          <p:cNvSpPr/>
          <p:nvPr/>
        </p:nvSpPr>
        <p:spPr>
          <a:xfrm>
            <a:off x="3013150" y="4145172"/>
            <a:ext cx="602743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فقط إذا لم يكن لديك نظارات طبية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337B1B4-E04E-0178-849F-F9043194E90D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454ACDB-39A7-F9BC-13CA-5FA2367CA0FC}"/>
              </a:ext>
            </a:extLst>
          </p:cNvPr>
          <p:cNvSpPr/>
          <p:nvPr/>
        </p:nvSpPr>
        <p:spPr>
          <a:xfrm>
            <a:off x="3011889" y="5111276"/>
            <a:ext cx="603002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عند التسخين أو استخدام مواد كيمياوية متطايرة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4A6E5F64-87A6-3BBD-ED56-A0F8CA1B0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518539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1267-2D7B-0501-3527-8A1123686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79196278-C7A3-85DC-B9C7-847CB86ECD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1A4A0E96-80D4-5B17-97BF-6D3AE030C1EF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5BA515C6-8FD7-313E-7950-7BB8F18BC22B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71F6FDA-B7CC-CC7C-7815-96C4E3A7589C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175E6A-71E3-9E6B-D1F6-EE5353F6FA11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2EB0DE1-40CF-C0E8-7FAE-82670FCA4A33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3BA3957-6FA3-7761-9B94-05FCAD00E526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4592B58-0B08-06AA-FD30-719A2A4F61B0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518A0E4-1FD5-7AA8-1147-B157EC8DAC88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CFF5237-903E-2494-1E07-00945DEF35A0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083907B7-83CE-FE4D-3520-D5D6FC9A6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8795D8D-8BAC-7F65-39C0-04DB46ED8F1C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B88FDBA-0860-16C5-3244-3C5CA0FBB22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D916B68-9CE0-D1B6-33D0-7436DE03BF6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B6469D6-A967-D11C-A996-BF333552F8CC}"/>
              </a:ext>
            </a:extLst>
          </p:cNvPr>
          <p:cNvSpPr txBox="1"/>
          <p:nvPr/>
        </p:nvSpPr>
        <p:spPr>
          <a:xfrm>
            <a:off x="541673" y="294670"/>
            <a:ext cx="9366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إذا كسرت أنبوب اختبار وانسكبت محتوياته على الطاولة . التصرف السليم حيال ذلك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61EE561-9818-1EC2-DB20-B1A742A054CA}"/>
              </a:ext>
            </a:extLst>
          </p:cNvPr>
          <p:cNvSpPr/>
          <p:nvPr/>
        </p:nvSpPr>
        <p:spPr>
          <a:xfrm>
            <a:off x="9177299" y="1536120"/>
            <a:ext cx="733270" cy="9754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AD87827-E3E6-40ED-44F9-08CCF107FFF1}"/>
              </a:ext>
            </a:extLst>
          </p:cNvPr>
          <p:cNvSpPr/>
          <p:nvPr/>
        </p:nvSpPr>
        <p:spPr>
          <a:xfrm>
            <a:off x="248772" y="1541657"/>
            <a:ext cx="8794462" cy="968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استخدم الماء والمناديل لتنظيفها </a:t>
            </a:r>
          </a:p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تخلص من الأنبوبة المكسورة الحاوية المخصصة للأجسام الحادة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40AD3FC-9869-EA0B-E05D-8C69F6193669}"/>
              </a:ext>
            </a:extLst>
          </p:cNvPr>
          <p:cNvSpPr/>
          <p:nvPr/>
        </p:nvSpPr>
        <p:spPr>
          <a:xfrm>
            <a:off x="9178621" y="2854889"/>
            <a:ext cx="733270" cy="9754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E083C0E-6690-8B38-E917-D78832E38C7D}"/>
              </a:ext>
            </a:extLst>
          </p:cNvPr>
          <p:cNvSpPr/>
          <p:nvPr/>
        </p:nvSpPr>
        <p:spPr>
          <a:xfrm>
            <a:off x="245615" y="2854889"/>
            <a:ext cx="8798942" cy="968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تخلص من الزجاج في أقرب سلة مهملات واترك المادة المنسكبة لتجف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140D5CA-B357-540E-0634-E1BEE70069D3}"/>
              </a:ext>
            </a:extLst>
          </p:cNvPr>
          <p:cNvSpPr/>
          <p:nvPr/>
        </p:nvSpPr>
        <p:spPr>
          <a:xfrm>
            <a:off x="9174653" y="4173658"/>
            <a:ext cx="733270" cy="9754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4BF7BEF-6287-A49F-660F-EBBC4A5AC099}"/>
              </a:ext>
            </a:extLst>
          </p:cNvPr>
          <p:cNvSpPr/>
          <p:nvPr/>
        </p:nvSpPr>
        <p:spPr>
          <a:xfrm>
            <a:off x="241650" y="4168121"/>
            <a:ext cx="8798938" cy="968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تخلص من الزجاج فوراً 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</a:rPr>
              <a:t>وامسح المادة المنسكبة بثيابك آملاً ألا يلاحظ أحد ذلك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7F167D0-1159-B870-97BA-0C3A078A2A31}"/>
              </a:ext>
            </a:extLst>
          </p:cNvPr>
          <p:cNvSpPr/>
          <p:nvPr/>
        </p:nvSpPr>
        <p:spPr>
          <a:xfrm>
            <a:off x="9175976" y="5492426"/>
            <a:ext cx="733270" cy="9754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3DBE99-6C48-A986-4723-B3BB18839609}"/>
              </a:ext>
            </a:extLst>
          </p:cNvPr>
          <p:cNvSpPr/>
          <p:nvPr/>
        </p:nvSpPr>
        <p:spPr>
          <a:xfrm>
            <a:off x="239198" y="5497963"/>
            <a:ext cx="8802714" cy="9682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حذر زملائك ليبتعدوا عن منطقة الانسكاب </a:t>
            </a:r>
          </a:p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بينما تتخلص من المادة المنسكبة والزجاج المتناثر حسب توجيهات المعلم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1172BBF0-E3F5-2EA4-19C2-967076123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572529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F4C0F-85F0-673D-81BC-B8CAE6169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E06E52A0-C35F-4F07-7330-0AC72764A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BD2A773D-07A0-D610-A13B-4D2935175034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9650E3F0-E57A-AA1C-6030-596361336E45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D602BA-61E6-233D-6F39-E14BBDB46137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9DF76B6-59DB-C414-E295-F094F588BCBE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F2BD6EC-E930-E150-0963-45657637D502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4435843-F805-CBFF-482C-403E7D94BFDA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2AD731A-2FEE-7495-DFFC-4C678D48F8C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0146D0E8-038D-3B1E-654D-A6D0E9512ED6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E90589C-9360-7A17-0ADB-E9ECB71E8922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8C812D21-8B18-DF68-A65A-A978779E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6C7F5BA8-07A6-5095-C2E8-01ABFAE5FC75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2D17408-3A63-F803-E18A-7CA7C548A4E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550A0CD-1E91-3402-B81A-2C6BD2A4B489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2298109-1466-989C-815B-D7F02ED86835}"/>
              </a:ext>
            </a:extLst>
          </p:cNvPr>
          <p:cNvSpPr txBox="1"/>
          <p:nvPr/>
        </p:nvSpPr>
        <p:spPr>
          <a:xfrm>
            <a:off x="541673" y="575905"/>
            <a:ext cx="9563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3600" dirty="0"/>
              <a:t>يستخدم الماسك في المختبر عند التعامل مع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0B97277-BA17-E640-BCA3-AD5321898E54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88EC1E8-D835-480F-C7E1-B1C10EC3F783}"/>
              </a:ext>
            </a:extLst>
          </p:cNvPr>
          <p:cNvSpPr/>
          <p:nvPr/>
        </p:nvSpPr>
        <p:spPr>
          <a:xfrm>
            <a:off x="6185780" y="2229394"/>
            <a:ext cx="2857454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الماء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4BCBE-3D94-7559-0343-4B992DBDE9FC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A65810C-9B1D-F645-580E-B9F812DD9562}"/>
              </a:ext>
            </a:extLst>
          </p:cNvPr>
          <p:cNvSpPr/>
          <p:nvPr/>
        </p:nvSpPr>
        <p:spPr>
          <a:xfrm>
            <a:off x="6185647" y="3190051"/>
            <a:ext cx="285891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الرمل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20D2D33-4463-2D60-D80E-9F255E1BDF1B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C3C1994-E2A5-BA59-9CC3-C5641A44CE60}"/>
              </a:ext>
            </a:extLst>
          </p:cNvPr>
          <p:cNvSpPr/>
          <p:nvPr/>
        </p:nvSpPr>
        <p:spPr>
          <a:xfrm>
            <a:off x="6181678" y="4145172"/>
            <a:ext cx="285890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زجاجيات ساخنة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81C689-E02D-ADAA-5FC3-885E4866A30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20808D5-A2ED-3726-D7E4-C4EEA5EDD367}"/>
              </a:ext>
            </a:extLst>
          </p:cNvPr>
          <p:cNvSpPr/>
          <p:nvPr/>
        </p:nvSpPr>
        <p:spPr>
          <a:xfrm>
            <a:off x="6181776" y="5111276"/>
            <a:ext cx="2860136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المجهر الضوئي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ADE44E29-746E-4273-0A4E-944660E2E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418124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F013-5D7A-2261-AD9D-2DF064B4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6180A647-5EEB-0B75-C229-C012541035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D632E66D-081F-A327-E069-4912AE353652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8AE96F4A-BB40-45A3-7650-A1CC7502764E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D6B6020-E595-FA64-BA52-5E1E2420CD90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819C765-40F3-E506-E474-055E97895268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51CB204-5183-2BBB-DB8C-45E50A0A34DF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1398713-C786-2B8F-197F-3AF20AAB988D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EA46AF1-24FE-5063-EA4F-04768E54835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D61661C-DB14-6435-89D2-92F236C9946B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006384B-B0CE-5539-DC7D-43D74175727B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1EB5C543-3FDB-6D27-0994-9A9D9D311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2C89742D-6A9A-8BD1-7430-DED38C10F3CA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5102653-A471-F6B3-EDDB-86E1CCC9FD6F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04087F3-C6FE-D2A7-CE63-FB200B68E84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A5938C-3D4A-C5F0-2C54-32505B7D4DC3}"/>
              </a:ext>
            </a:extLst>
          </p:cNvPr>
          <p:cNvSpPr txBox="1"/>
          <p:nvPr/>
        </p:nvSpPr>
        <p:spPr>
          <a:xfrm>
            <a:off x="2143738" y="794300"/>
            <a:ext cx="7759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العدسات اللاصقة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983EC7F-4BCC-9F87-F6EC-BEC94C447730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E99279D-7504-CB25-BDF5-C7EB4C050FA9}"/>
              </a:ext>
            </a:extLst>
          </p:cNvPr>
          <p:cNvSpPr/>
          <p:nvPr/>
        </p:nvSpPr>
        <p:spPr>
          <a:xfrm>
            <a:off x="2151529" y="2229394"/>
            <a:ext cx="689170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يجب أن تزال قبل الدخول إلى المختبر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0CEC84-0302-167C-8294-37445CD2223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A017308-D28F-F078-09C2-ABF9BBDE89A3}"/>
              </a:ext>
            </a:extLst>
          </p:cNvPr>
          <p:cNvSpPr/>
          <p:nvPr/>
        </p:nvSpPr>
        <p:spPr>
          <a:xfrm>
            <a:off x="2149340" y="3190051"/>
            <a:ext cx="689521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تغني عن ارتداء النظارات الواقية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1609BAC-635D-459C-6B78-B4330D7E09AC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BC72352-181E-5AED-B0C8-88829B562459}"/>
              </a:ext>
            </a:extLst>
          </p:cNvPr>
          <p:cNvSpPr/>
          <p:nvPr/>
        </p:nvSpPr>
        <p:spPr>
          <a:xfrm>
            <a:off x="2145372" y="4145172"/>
            <a:ext cx="689521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ارتداء النظارات الواقية يغني عن إزالة العدسات اللاصقة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CCDD7F2-DE7B-CEF5-8BD0-F7C7BDB2B97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A4FBE82-C9D3-8BC7-18A5-92FEBCAB6EE2}"/>
              </a:ext>
            </a:extLst>
          </p:cNvPr>
          <p:cNvSpPr/>
          <p:nvPr/>
        </p:nvSpPr>
        <p:spPr>
          <a:xfrm>
            <a:off x="2143739" y="5111276"/>
            <a:ext cx="689817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لا بأس بارتدائها ما لم تتضمن التجربة تسخين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1AB8AD57-8597-4A26-E35E-2354CE87C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23589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903A6-2122-695E-D5A8-CD7C2457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F25AA09F-013A-D3AD-2528-B88592C929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92B22D03-77F9-DB3D-2E6E-7466132B3769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4A4CC1C2-7F76-318F-B362-D3F7DE613478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528A829-4ABB-36EB-F0AA-CDEBEF43C2DE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73715F2-19DC-69FA-9FA9-828C397C2FC1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F32F2E9-B8D9-A9E9-A663-613E0F30C60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C9BBEC0-3D5C-2102-0B15-3010547A8F12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F34F6C6-BAF0-0EE1-8B00-ECE029D8A55F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CCFD4DE-164B-44D9-736F-8EE3F8330416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785B31-6F60-2708-65B7-3EEADD77E3B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3D2AD438-9B9A-3E66-4486-EC858BC89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E889B957-C7AF-8E02-ED11-4590F4638165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92714AB-972D-4007-A7FC-2AF934330725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1968C70-4996-DC24-7579-FD0E95CD2027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905098C-7856-882C-DA00-FBB8BFD6F9C4}"/>
              </a:ext>
            </a:extLst>
          </p:cNvPr>
          <p:cNvSpPr txBox="1"/>
          <p:nvPr/>
        </p:nvSpPr>
        <p:spPr>
          <a:xfrm>
            <a:off x="757507" y="715940"/>
            <a:ext cx="9150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بعد الانتهاء من التجربة ، كل المواد الكيميائية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6ECB686-77E0-72C4-3288-E3CE696A50C6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DE29253-227A-F499-2B66-6AE5A535DA32}"/>
              </a:ext>
            </a:extLst>
          </p:cNvPr>
          <p:cNvSpPr/>
          <p:nvPr/>
        </p:nvSpPr>
        <p:spPr>
          <a:xfrm>
            <a:off x="2830606" y="2229394"/>
            <a:ext cx="621262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تترك على طاولة المعمل لحين الحصة القادمة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DCCBE55-96AF-B182-0420-A6D884F93D90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EA3C133-E0A5-8C2A-3B4B-1698C096840C}"/>
              </a:ext>
            </a:extLst>
          </p:cNvPr>
          <p:cNvSpPr/>
          <p:nvPr/>
        </p:nvSpPr>
        <p:spPr>
          <a:xfrm>
            <a:off x="2828762" y="3190051"/>
            <a:ext cx="621579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يتم التخلص منها وفق الإرشادات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D6378C6-2986-268F-8880-AB27AB1B73B3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4CE7AAA-20DC-B8B1-62EB-E5B690156849}"/>
              </a:ext>
            </a:extLst>
          </p:cNvPr>
          <p:cNvSpPr/>
          <p:nvPr/>
        </p:nvSpPr>
        <p:spPr>
          <a:xfrm>
            <a:off x="2824796" y="4145172"/>
            <a:ext cx="6215791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تخلى في المغسلة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18AFDD5-48D5-920A-A04D-F09851379526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C2E1F9B-A207-C388-4FBB-0BE49E4300FD}"/>
              </a:ext>
            </a:extLst>
          </p:cNvPr>
          <p:cNvSpPr/>
          <p:nvPr/>
        </p:nvSpPr>
        <p:spPr>
          <a:xfrm>
            <a:off x="2823453" y="5111276"/>
            <a:ext cx="621845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تعاد إلى عبواتها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739B4ECF-9285-02AB-F8CF-DA373711F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32614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46E85-E8BE-E9BA-B610-4C07E672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EAE70B7F-3F31-8880-52E4-0AD4C6832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C648F16A-6045-01E8-D8DC-9050CBB55EAD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952BFAAE-E1C6-A634-F734-85CEC528E858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10F33B-803E-AFDC-AC60-24B867C3698F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96503E3-B2EB-E6A5-5056-45AE7AA3C190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FC7B1DD-372F-FA30-00D5-6DC0D58487CB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A5FC1E1-542E-5C4E-0931-E78C37AAA861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277087-8DD9-731B-7B71-CC106FE16448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4EEECB8-E3CE-4D3A-6853-F61409D23194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16CBC99-689C-6EF1-1701-A84ECF6FA0B9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EC604C04-88D0-5D71-4FB3-C23F9040D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181203E1-B04B-350B-00DF-36AB92A33910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C1D9DD-DAFC-F774-F130-8D34CE5349C3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D8A712-BC56-347F-3464-6DE4AB51CB46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48F7FB6-E4F3-8A8A-88FB-4EB89CF877D5}"/>
              </a:ext>
            </a:extLst>
          </p:cNvPr>
          <p:cNvSpPr txBox="1"/>
          <p:nvPr/>
        </p:nvSpPr>
        <p:spPr>
          <a:xfrm>
            <a:off x="757507" y="715940"/>
            <a:ext cx="9150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400" dirty="0"/>
              <a:t>الطريقة السليمة للتعرف على رائحة مادة كيميائية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D09EC34-FC53-7C4E-2620-70A84BDDF2E2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425615B-39AD-2733-C9E4-1F50FDE494D6}"/>
              </a:ext>
            </a:extLst>
          </p:cNvPr>
          <p:cNvSpPr/>
          <p:nvPr/>
        </p:nvSpPr>
        <p:spPr>
          <a:xfrm>
            <a:off x="484094" y="2229394"/>
            <a:ext cx="855914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شمها ببطء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B4944FD-7D9F-42DC-E5AC-3F5019B61709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CE64A5D-012A-5AB8-F36A-E62E167E2260}"/>
              </a:ext>
            </a:extLst>
          </p:cNvPr>
          <p:cNvSpPr/>
          <p:nvPr/>
        </p:nvSpPr>
        <p:spPr>
          <a:xfrm>
            <a:off x="481054" y="3190051"/>
            <a:ext cx="8563503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استنشاقها مباشرة من الدورق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3154028-9A92-7ACD-1C36-FDE9B0E52094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23BCD25-418F-AE5A-10B0-0D22A94A3251}"/>
              </a:ext>
            </a:extLst>
          </p:cNvPr>
          <p:cNvSpPr/>
          <p:nvPr/>
        </p:nvSpPr>
        <p:spPr>
          <a:xfrm>
            <a:off x="477090" y="4145172"/>
            <a:ext cx="856349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تسخين المادة الكيميائية قبل شمها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C5B8E1C-515B-FE42-48A9-38E98D39D1D7}"/>
              </a:ext>
            </a:extLst>
          </p:cNvPr>
          <p:cNvSpPr/>
          <p:nvPr/>
        </p:nvSpPr>
        <p:spPr>
          <a:xfrm>
            <a:off x="9175976" y="5105740"/>
            <a:ext cx="733270" cy="11538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93EE310-FAEB-0931-E25F-665F59D384A0}"/>
              </a:ext>
            </a:extLst>
          </p:cNvPr>
          <p:cNvSpPr/>
          <p:nvPr/>
        </p:nvSpPr>
        <p:spPr>
          <a:xfrm>
            <a:off x="474740" y="5111276"/>
            <a:ext cx="8567173" cy="11452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إبعاد الدورق عن الانف والاكتفاء بتحريك اليد أعلاه </a:t>
            </a:r>
          </a:p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لإحداث تيار هوائي بسيط يحمل الرائحة إلى الأنف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9FC76A88-DD55-A6E5-B66F-A58BB84CD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6261" y="5388616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64B5F-2BC9-CC13-F3D6-6F51B2CB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794610ED-13D6-A421-B4AC-6248BFD8B4B8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6FFDFB2-BAA9-586A-1FC3-D1BC6B187A7D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D1F67F-CF1D-62D8-41C8-1D1A9F423488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740C7D-9624-5A97-2664-107A5DAFCA54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339BA15-0835-2ACC-DF27-9DF82C1D875C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9ED4A09-C2F3-5AFD-EE8A-A06B21017343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ADC1F52-4F7F-13EE-606A-1917AA5CBE2B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CB3C205-536B-603D-D149-22981D11FA62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D62DF17-67AE-5950-DF0F-4569C657FA11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740902D3-803E-9037-A6D4-F16D05CFA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43657C48-9D71-C9DF-9872-68E041BB2A38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A6760A9-B30C-E806-15D0-6212EF5FDB0B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6941319-5DCA-E5B0-83FB-31C8D1BF4764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BF05C4A-546D-165E-88E3-78DE9906DC41}"/>
              </a:ext>
            </a:extLst>
          </p:cNvPr>
          <p:cNvSpPr txBox="1"/>
          <p:nvPr/>
        </p:nvSpPr>
        <p:spPr>
          <a:xfrm>
            <a:off x="860612" y="836778"/>
            <a:ext cx="9047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أي الطرق التالية صحيحة لتحضير محلول الحمض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6EE606A-0758-585B-14FF-C19F825392EB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78A26FD-53D0-2D54-8497-943F95C2A9DC}"/>
              </a:ext>
            </a:extLst>
          </p:cNvPr>
          <p:cNvSpPr/>
          <p:nvPr/>
        </p:nvSpPr>
        <p:spPr>
          <a:xfrm>
            <a:off x="3644153" y="2229394"/>
            <a:ext cx="53990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نضيف الماء إلى الحمض دفعة واحدة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149BA37-2F16-937B-73B8-4469BE54157F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CEA7665-EA05-CBE2-7786-E113679078BD}"/>
              </a:ext>
            </a:extLst>
          </p:cNvPr>
          <p:cNvSpPr/>
          <p:nvPr/>
        </p:nvSpPr>
        <p:spPr>
          <a:xfrm>
            <a:off x="3642726" y="3190051"/>
            <a:ext cx="5401830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نضيف الحمض للماء دفعة واحدة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7BB410-24FD-9EAF-EE24-658B1A7401E6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1E41D5B-F9DB-620A-3E8E-A43D692C1BAE}"/>
              </a:ext>
            </a:extLst>
          </p:cNvPr>
          <p:cNvSpPr/>
          <p:nvPr/>
        </p:nvSpPr>
        <p:spPr>
          <a:xfrm>
            <a:off x="3638760" y="4145172"/>
            <a:ext cx="540182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نضيف الماء إلى الحمض ببطء شديد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983F12C-631A-A57B-3D7E-C3FF71548BE5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78E3447-AA34-F6F2-CB85-B3B328790BAE}"/>
              </a:ext>
            </a:extLst>
          </p:cNvPr>
          <p:cNvSpPr/>
          <p:nvPr/>
        </p:nvSpPr>
        <p:spPr>
          <a:xfrm>
            <a:off x="3637767" y="5111276"/>
            <a:ext cx="5404145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نضيف الحمض للماء ببطء شديد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2F615928-CE47-5C3B-9C29-E1D5355D3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5185397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: زوايا قطرية مستديرة 36">
            <a:extLst>
              <a:ext uri="{FF2B5EF4-FFF2-40B4-BE49-F238E27FC236}">
                <a16:creationId xmlns:a16="http://schemas.microsoft.com/office/drawing/2014/main" id="{89CD147A-B784-4462-9360-A8042CBFC062}"/>
              </a:ext>
            </a:extLst>
          </p:cNvPr>
          <p:cNvSpPr/>
          <p:nvPr/>
        </p:nvSpPr>
        <p:spPr>
          <a:xfrm>
            <a:off x="8465425" y="519200"/>
            <a:ext cx="3281488" cy="719418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</a:rPr>
              <a:t>  نجوم التحصيلي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949D927-FC40-4F10-BB11-9022E7FB76C5}"/>
              </a:ext>
            </a:extLst>
          </p:cNvPr>
          <p:cNvSpPr/>
          <p:nvPr/>
        </p:nvSpPr>
        <p:spPr>
          <a:xfrm>
            <a:off x="8110200" y="333653"/>
            <a:ext cx="974912" cy="974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0E8017EF-EAF8-4C8B-88AD-CC43EE0BACCB}"/>
              </a:ext>
            </a:extLst>
          </p:cNvPr>
          <p:cNvSpPr/>
          <p:nvPr/>
        </p:nvSpPr>
        <p:spPr>
          <a:xfrm>
            <a:off x="47064" y="5565288"/>
            <a:ext cx="12144935" cy="108382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أفضل الطلاب المشاركين في الفصل</a:t>
            </a:r>
            <a:endParaRPr lang="en-SA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رسم 19" descr="شريط المكافاه مع النجمة">
            <a:extLst>
              <a:ext uri="{FF2B5EF4-FFF2-40B4-BE49-F238E27FC236}">
                <a16:creationId xmlns:a16="http://schemas.microsoft.com/office/drawing/2014/main" id="{DDF1F34F-87E2-49CE-AFF9-71F09531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087" y="43053"/>
            <a:ext cx="3800901" cy="3800901"/>
          </a:xfrm>
          <a:prstGeom prst="rect">
            <a:avLst/>
          </a:prstGeom>
        </p:spPr>
      </p:pic>
      <p:sp>
        <p:nvSpPr>
          <p:cNvPr id="27" name="مستطيل: زوايا قطرية مستديرة 26">
            <a:extLst>
              <a:ext uri="{FF2B5EF4-FFF2-40B4-BE49-F238E27FC236}">
                <a16:creationId xmlns:a16="http://schemas.microsoft.com/office/drawing/2014/main" id="{F5EA90CD-8D2A-4002-AAB3-D5730985C9D4}"/>
              </a:ext>
            </a:extLst>
          </p:cNvPr>
          <p:cNvSpPr/>
          <p:nvPr/>
        </p:nvSpPr>
        <p:spPr>
          <a:xfrm>
            <a:off x="8309443" y="1947718"/>
            <a:ext cx="2994502" cy="719418"/>
          </a:xfrm>
          <a:prstGeom prst="round2Diag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B188FE34-2ED4-4B13-9410-90B58DA3D995}"/>
              </a:ext>
            </a:extLst>
          </p:cNvPr>
          <p:cNvSpPr/>
          <p:nvPr/>
        </p:nvSpPr>
        <p:spPr>
          <a:xfrm>
            <a:off x="10829695" y="1819971"/>
            <a:ext cx="917218" cy="9172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tx1"/>
              </a:solidFill>
            </a:endParaRPr>
          </a:p>
        </p:txBody>
      </p:sp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7D8D025-61BC-4B2E-9CB8-96F5BFABDEB1}"/>
              </a:ext>
            </a:extLst>
          </p:cNvPr>
          <p:cNvSpPr/>
          <p:nvPr/>
        </p:nvSpPr>
        <p:spPr>
          <a:xfrm>
            <a:off x="8309443" y="3232090"/>
            <a:ext cx="2994502" cy="719418"/>
          </a:xfrm>
          <a:prstGeom prst="round2Diag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4AC18248-15A6-452E-BF6F-B5E00D16FF66}"/>
              </a:ext>
            </a:extLst>
          </p:cNvPr>
          <p:cNvSpPr/>
          <p:nvPr/>
        </p:nvSpPr>
        <p:spPr>
          <a:xfrm>
            <a:off x="10829695" y="3104343"/>
            <a:ext cx="917218" cy="9172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tx1"/>
              </a:solidFill>
            </a:endParaRPr>
          </a:p>
        </p:txBody>
      </p:sp>
      <p:sp>
        <p:nvSpPr>
          <p:cNvPr id="44" name="مستطيل: زوايا قطرية مستديرة 43">
            <a:extLst>
              <a:ext uri="{FF2B5EF4-FFF2-40B4-BE49-F238E27FC236}">
                <a16:creationId xmlns:a16="http://schemas.microsoft.com/office/drawing/2014/main" id="{53F926F5-7E84-49E4-80CA-1EFFC46D7E5C}"/>
              </a:ext>
            </a:extLst>
          </p:cNvPr>
          <p:cNvSpPr/>
          <p:nvPr/>
        </p:nvSpPr>
        <p:spPr>
          <a:xfrm>
            <a:off x="4495365" y="3232090"/>
            <a:ext cx="2994502" cy="719418"/>
          </a:xfrm>
          <a:prstGeom prst="round2Diag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F4D29064-E385-48FC-97A3-9A5E122D38FE}"/>
              </a:ext>
            </a:extLst>
          </p:cNvPr>
          <p:cNvSpPr/>
          <p:nvPr/>
        </p:nvSpPr>
        <p:spPr>
          <a:xfrm>
            <a:off x="7015617" y="3104343"/>
            <a:ext cx="917218" cy="9172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tx1"/>
              </a:solidFill>
            </a:endParaRPr>
          </a:p>
        </p:txBody>
      </p:sp>
      <p:sp>
        <p:nvSpPr>
          <p:cNvPr id="46" name="مستطيل: زوايا قطرية مستديرة 45">
            <a:extLst>
              <a:ext uri="{FF2B5EF4-FFF2-40B4-BE49-F238E27FC236}">
                <a16:creationId xmlns:a16="http://schemas.microsoft.com/office/drawing/2014/main" id="{0F16DB15-5C59-486D-923D-FADA9988F72D}"/>
              </a:ext>
            </a:extLst>
          </p:cNvPr>
          <p:cNvSpPr/>
          <p:nvPr/>
        </p:nvSpPr>
        <p:spPr>
          <a:xfrm>
            <a:off x="8309443" y="4462561"/>
            <a:ext cx="2994502" cy="719418"/>
          </a:xfrm>
          <a:prstGeom prst="round2Diag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FD564CE2-D9D1-4CE3-AD27-E2C9887AEA0C}"/>
              </a:ext>
            </a:extLst>
          </p:cNvPr>
          <p:cNvSpPr/>
          <p:nvPr/>
        </p:nvSpPr>
        <p:spPr>
          <a:xfrm>
            <a:off x="10829695" y="4334814"/>
            <a:ext cx="917218" cy="9172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tx1"/>
              </a:solidFill>
            </a:endParaRPr>
          </a:p>
        </p:txBody>
      </p:sp>
      <p:sp>
        <p:nvSpPr>
          <p:cNvPr id="48" name="مستطيل: زوايا قطرية مستديرة 47">
            <a:extLst>
              <a:ext uri="{FF2B5EF4-FFF2-40B4-BE49-F238E27FC236}">
                <a16:creationId xmlns:a16="http://schemas.microsoft.com/office/drawing/2014/main" id="{F8453833-2C47-4BCF-A7FE-920837C7AF53}"/>
              </a:ext>
            </a:extLst>
          </p:cNvPr>
          <p:cNvSpPr/>
          <p:nvPr/>
        </p:nvSpPr>
        <p:spPr>
          <a:xfrm>
            <a:off x="4495365" y="4462561"/>
            <a:ext cx="2994502" cy="719418"/>
          </a:xfrm>
          <a:prstGeom prst="round2Diag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E18EFF76-843E-410C-85EA-35C7E4D4C7BD}"/>
              </a:ext>
            </a:extLst>
          </p:cNvPr>
          <p:cNvSpPr/>
          <p:nvPr/>
        </p:nvSpPr>
        <p:spPr>
          <a:xfrm>
            <a:off x="7015617" y="4334814"/>
            <a:ext cx="917218" cy="9172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tx1"/>
              </a:solidFill>
            </a:endParaRPr>
          </a:p>
        </p:txBody>
      </p:sp>
      <p:sp>
        <p:nvSpPr>
          <p:cNvPr id="50" name="مستطيل: زوايا قطرية مستديرة 49">
            <a:extLst>
              <a:ext uri="{FF2B5EF4-FFF2-40B4-BE49-F238E27FC236}">
                <a16:creationId xmlns:a16="http://schemas.microsoft.com/office/drawing/2014/main" id="{5A8E802F-5F52-4661-BFE9-2B6280A24993}"/>
              </a:ext>
            </a:extLst>
          </p:cNvPr>
          <p:cNvSpPr/>
          <p:nvPr/>
        </p:nvSpPr>
        <p:spPr>
          <a:xfrm>
            <a:off x="681287" y="4485594"/>
            <a:ext cx="2994502" cy="719418"/>
          </a:xfrm>
          <a:prstGeom prst="round2Diag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6FC02F8B-706A-481C-B5D5-3E745AEA7BFC}"/>
              </a:ext>
            </a:extLst>
          </p:cNvPr>
          <p:cNvSpPr/>
          <p:nvPr/>
        </p:nvSpPr>
        <p:spPr>
          <a:xfrm>
            <a:off x="3201539" y="4357847"/>
            <a:ext cx="917218" cy="9172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tx1"/>
              </a:solidFill>
            </a:endParaRP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22179E92-BD3E-4055-9C2E-2010D052C22F}"/>
              </a:ext>
            </a:extLst>
          </p:cNvPr>
          <p:cNvSpPr/>
          <p:nvPr/>
        </p:nvSpPr>
        <p:spPr>
          <a:xfrm>
            <a:off x="47065" y="5565286"/>
            <a:ext cx="752852" cy="1083821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5B259ED3-DE03-4BE1-AF3B-8982C2DB7EDD}"/>
              </a:ext>
            </a:extLst>
          </p:cNvPr>
          <p:cNvSpPr/>
          <p:nvPr/>
        </p:nvSpPr>
        <p:spPr>
          <a:xfrm>
            <a:off x="927296" y="5565286"/>
            <a:ext cx="307827" cy="1083821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AEECA409-66D0-4A7B-B17C-2B06F597DBA4}"/>
              </a:ext>
            </a:extLst>
          </p:cNvPr>
          <p:cNvSpPr/>
          <p:nvPr/>
        </p:nvSpPr>
        <p:spPr>
          <a:xfrm>
            <a:off x="1403446" y="5565285"/>
            <a:ext cx="97809" cy="1083821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697CCEA-7147-725F-BED8-0571C3B22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t="18667" r="17514" b="19110"/>
          <a:stretch/>
        </p:blipFill>
        <p:spPr>
          <a:xfrm>
            <a:off x="4725518" y="238775"/>
            <a:ext cx="2270875" cy="21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144B0-A9F6-5E5D-87F7-732AAAF3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11">
            <a:extLst>
              <a:ext uri="{FF2B5EF4-FFF2-40B4-BE49-F238E27FC236}">
                <a16:creationId xmlns:a16="http://schemas.microsoft.com/office/drawing/2014/main" id="{816C35CB-1AA0-A6F8-9CE6-171D04FEF61E}"/>
              </a:ext>
            </a:extLst>
          </p:cNvPr>
          <p:cNvSpPr>
            <a:spLocks noChangeAspect="1"/>
          </p:cNvSpPr>
          <p:nvPr/>
        </p:nvSpPr>
        <p:spPr>
          <a:xfrm flipV="1">
            <a:off x="-15466" y="38321"/>
            <a:ext cx="1022817" cy="96822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26" name="Right Triangle 11">
            <a:extLst>
              <a:ext uri="{FF2B5EF4-FFF2-40B4-BE49-F238E27FC236}">
                <a16:creationId xmlns:a16="http://schemas.microsoft.com/office/drawing/2014/main" id="{C4BEF237-36A5-6343-48E5-5AACA0B4D20E}"/>
              </a:ext>
            </a:extLst>
          </p:cNvPr>
          <p:cNvSpPr>
            <a:spLocks noChangeAspect="1"/>
          </p:cNvSpPr>
          <p:nvPr/>
        </p:nvSpPr>
        <p:spPr>
          <a:xfrm flipV="1">
            <a:off x="0" y="-1"/>
            <a:ext cx="927847" cy="927847"/>
          </a:xfrm>
          <a:prstGeom prst="rtTriangle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0430C1-D183-275F-E94E-7A011203D439}"/>
              </a:ext>
            </a:extLst>
          </p:cNvPr>
          <p:cNvSpPr txBox="1"/>
          <p:nvPr/>
        </p:nvSpPr>
        <p:spPr>
          <a:xfrm>
            <a:off x="10548866" y="3109279"/>
            <a:ext cx="1121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401CA23-4F2F-048B-2D99-5DA42ECF0445}"/>
              </a:ext>
            </a:extLst>
          </p:cNvPr>
          <p:cNvSpPr/>
          <p:nvPr/>
        </p:nvSpPr>
        <p:spPr>
          <a:xfrm>
            <a:off x="10525123" y="2"/>
            <a:ext cx="1666876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C36B691-F6B5-8847-7512-35CA4CA86480}"/>
              </a:ext>
            </a:extLst>
          </p:cNvPr>
          <p:cNvSpPr/>
          <p:nvPr/>
        </p:nvSpPr>
        <p:spPr>
          <a:xfrm>
            <a:off x="10525122" y="5741894"/>
            <a:ext cx="1666877" cy="772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ABD4764-2F17-28FE-2449-9EB0DAF85E28}"/>
              </a:ext>
            </a:extLst>
          </p:cNvPr>
          <p:cNvSpPr/>
          <p:nvPr/>
        </p:nvSpPr>
        <p:spPr>
          <a:xfrm>
            <a:off x="10525122" y="2300196"/>
            <a:ext cx="1666878" cy="1296149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1C0E8B6-9348-8613-C125-77CA0791CB44}"/>
              </a:ext>
            </a:extLst>
          </p:cNvPr>
          <p:cNvSpPr/>
          <p:nvPr/>
        </p:nvSpPr>
        <p:spPr>
          <a:xfrm>
            <a:off x="10525124" y="1582728"/>
            <a:ext cx="1666876" cy="723549"/>
          </a:xfrm>
          <a:prstGeom prst="rect">
            <a:avLst/>
          </a:prstGeom>
          <a:solidFill>
            <a:srgbClr val="C55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E263123-F39D-40D4-BE2F-434A55F8865D}"/>
              </a:ext>
            </a:extLst>
          </p:cNvPr>
          <p:cNvSpPr/>
          <p:nvPr/>
        </p:nvSpPr>
        <p:spPr>
          <a:xfrm>
            <a:off x="10525125" y="-1"/>
            <a:ext cx="1666875" cy="1599831"/>
          </a:xfrm>
          <a:prstGeom prst="rect">
            <a:avLst/>
          </a:prstGeom>
          <a:solidFill>
            <a:srgbClr val="084C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F409325-2EC7-CA6D-DED1-D4F0266141FE}"/>
              </a:ext>
            </a:extLst>
          </p:cNvPr>
          <p:cNvSpPr txBox="1"/>
          <p:nvPr/>
        </p:nvSpPr>
        <p:spPr>
          <a:xfrm>
            <a:off x="10653300" y="2645882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تحصيلي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38" name="رسم 37">
            <a:extLst>
              <a:ext uri="{FF2B5EF4-FFF2-40B4-BE49-F238E27FC236}">
                <a16:creationId xmlns:a16="http://schemas.microsoft.com/office/drawing/2014/main" id="{A5DFCFC2-8D9C-79E2-0C45-117010A2E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3577" y="4121791"/>
            <a:ext cx="1543050" cy="1266825"/>
          </a:xfrm>
          <a:prstGeom prst="rect">
            <a:avLst/>
          </a:prstGeom>
        </p:spPr>
      </p:pic>
      <p:sp>
        <p:nvSpPr>
          <p:cNvPr id="39" name="مستطيل: زوايا قطرية مستديرة 38">
            <a:extLst>
              <a:ext uri="{FF2B5EF4-FFF2-40B4-BE49-F238E27FC236}">
                <a16:creationId xmlns:a16="http://schemas.microsoft.com/office/drawing/2014/main" id="{79A5B5AF-6BB0-D497-C101-5E5CB80C0EE3}"/>
              </a:ext>
            </a:extLst>
          </p:cNvPr>
          <p:cNvSpPr/>
          <p:nvPr/>
        </p:nvSpPr>
        <p:spPr>
          <a:xfrm>
            <a:off x="11064741" y="556221"/>
            <a:ext cx="585587" cy="5611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4A3A3F2-7A03-5108-6468-443334AEADB2}"/>
              </a:ext>
            </a:extLst>
          </p:cNvPr>
          <p:cNvSpPr txBox="1"/>
          <p:nvPr/>
        </p:nvSpPr>
        <p:spPr>
          <a:xfrm>
            <a:off x="10622029" y="1643528"/>
            <a:ext cx="1408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أسئلة</a:t>
            </a:r>
            <a:endParaRPr lang="ar-S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570EC1C-92F8-828E-32C4-42C9910C5B2B}"/>
              </a:ext>
            </a:extLst>
          </p:cNvPr>
          <p:cNvSpPr/>
          <p:nvPr/>
        </p:nvSpPr>
        <p:spPr>
          <a:xfrm>
            <a:off x="10525121" y="6259606"/>
            <a:ext cx="1666878" cy="598392"/>
          </a:xfrm>
          <a:prstGeom prst="rect">
            <a:avLst/>
          </a:prstGeom>
          <a:solidFill>
            <a:srgbClr val="72B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E4CFD15-99FF-47BA-8734-8F7DAE986A20}"/>
              </a:ext>
            </a:extLst>
          </p:cNvPr>
          <p:cNvSpPr txBox="1"/>
          <p:nvPr/>
        </p:nvSpPr>
        <p:spPr>
          <a:xfrm>
            <a:off x="1257299" y="603293"/>
            <a:ext cx="8650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0"/>
              </a:spcBef>
              <a:spcAft>
                <a:spcPts val="500"/>
              </a:spcAft>
            </a:pPr>
            <a:r>
              <a:rPr lang="ar-SA" sz="4000" dirty="0"/>
              <a:t>تسمى الطبقة التي تحتوي على الطائرات النفاثة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7B2367B-C9F7-7F01-F9C2-A69775C8730D}"/>
              </a:ext>
            </a:extLst>
          </p:cNvPr>
          <p:cNvSpPr/>
          <p:nvPr/>
        </p:nvSpPr>
        <p:spPr>
          <a:xfrm>
            <a:off x="9177299" y="2223858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67B4E52-602E-8149-F8E7-31E55D1EFAD4}"/>
              </a:ext>
            </a:extLst>
          </p:cNvPr>
          <p:cNvSpPr/>
          <p:nvPr/>
        </p:nvSpPr>
        <p:spPr>
          <a:xfrm>
            <a:off x="5702556" y="2229394"/>
            <a:ext cx="3340677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التروبوسفير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AF5B167-C42F-8C1A-4EE4-33F01EDA73C7}"/>
              </a:ext>
            </a:extLst>
          </p:cNvPr>
          <p:cNvSpPr/>
          <p:nvPr/>
        </p:nvSpPr>
        <p:spPr>
          <a:xfrm>
            <a:off x="9178621" y="3184515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ب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8170C35-DC67-B42B-FC8A-2A1CACE4359A}"/>
              </a:ext>
            </a:extLst>
          </p:cNvPr>
          <p:cNvSpPr/>
          <p:nvPr/>
        </p:nvSpPr>
        <p:spPr>
          <a:xfrm>
            <a:off x="5702177" y="3190051"/>
            <a:ext cx="3342379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الستراتوسفير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53779E3-DD90-D1F8-F2A9-4DE1F74B2475}"/>
              </a:ext>
            </a:extLst>
          </p:cNvPr>
          <p:cNvSpPr/>
          <p:nvPr/>
        </p:nvSpPr>
        <p:spPr>
          <a:xfrm>
            <a:off x="9174653" y="4139636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ج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DEAA269-C893-2EC7-4559-8A0A96AEB9DC}"/>
              </a:ext>
            </a:extLst>
          </p:cNvPr>
          <p:cNvSpPr/>
          <p:nvPr/>
        </p:nvSpPr>
        <p:spPr>
          <a:xfrm>
            <a:off x="5698210" y="4145172"/>
            <a:ext cx="3342378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الميزوسفير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8E7F381-EBA2-7802-8059-6D31FF935F80}"/>
              </a:ext>
            </a:extLst>
          </p:cNvPr>
          <p:cNvSpPr/>
          <p:nvPr/>
        </p:nvSpPr>
        <p:spPr>
          <a:xfrm>
            <a:off x="9175976" y="5105740"/>
            <a:ext cx="733270" cy="733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617372-ED86-6883-7354-D20C920A706E}"/>
              </a:ext>
            </a:extLst>
          </p:cNvPr>
          <p:cNvSpPr/>
          <p:nvPr/>
        </p:nvSpPr>
        <p:spPr>
          <a:xfrm>
            <a:off x="5698100" y="5111276"/>
            <a:ext cx="3343812" cy="7278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500"/>
              </a:spcAft>
            </a:pPr>
            <a:r>
              <a:rPr lang="ar-SA" sz="2800" dirty="0">
                <a:solidFill>
                  <a:schemeClr val="tx1"/>
                </a:solidFill>
              </a:rPr>
              <a:t>الثيروموسفير</a:t>
            </a:r>
          </a:p>
        </p:txBody>
      </p:sp>
      <p:pic>
        <p:nvPicPr>
          <p:cNvPr id="24" name="Graphic 7" descr="Badge Tick1 with solid fill">
            <a:extLst>
              <a:ext uri="{FF2B5EF4-FFF2-40B4-BE49-F238E27FC236}">
                <a16:creationId xmlns:a16="http://schemas.microsoft.com/office/drawing/2014/main" id="{F7782372-A911-0A12-2792-00AAFF0DC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6261" y="2358904"/>
            <a:ext cx="573956" cy="5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39A520A5-194C-4D74-B160-AA6B6E1FE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1178" y="180884"/>
            <a:ext cx="6598693" cy="6598693"/>
          </a:xfrm>
          <a:prstGeom prst="rect">
            <a:avLst/>
          </a:prstGeom>
          <a:ln>
            <a:noFill/>
          </a:ln>
        </p:spPr>
      </p:pic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6E27C6B5-EF43-4C44-8399-1AA6B8723BF1}"/>
              </a:ext>
            </a:extLst>
          </p:cNvPr>
          <p:cNvSpPr/>
          <p:nvPr/>
        </p:nvSpPr>
        <p:spPr>
          <a:xfrm>
            <a:off x="9096683" y="682438"/>
            <a:ext cx="2574891" cy="71941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بحمد الله</a:t>
            </a:r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9968A5A-2158-4C44-A4AC-99CA638662B9}"/>
              </a:ext>
            </a:extLst>
          </p:cNvPr>
          <p:cNvSpPr/>
          <p:nvPr/>
        </p:nvSpPr>
        <p:spPr>
          <a:xfrm>
            <a:off x="3028" y="326505"/>
            <a:ext cx="1503441" cy="26450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4400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B821DB2-4D72-40AF-966A-78C716A4A529}"/>
              </a:ext>
            </a:extLst>
          </p:cNvPr>
          <p:cNvSpPr/>
          <p:nvPr/>
        </p:nvSpPr>
        <p:spPr>
          <a:xfrm>
            <a:off x="0" y="656324"/>
            <a:ext cx="802943" cy="171849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F0C171A-0EBF-4033-B36A-1C50A2D808E7}"/>
              </a:ext>
            </a:extLst>
          </p:cNvPr>
          <p:cNvSpPr/>
          <p:nvPr/>
        </p:nvSpPr>
        <p:spPr>
          <a:xfrm>
            <a:off x="0" y="423210"/>
            <a:ext cx="266131" cy="87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SA" sz="2400"/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DDE2A58E-DD74-4B9F-8F63-11507FD4D4F9}"/>
              </a:ext>
            </a:extLst>
          </p:cNvPr>
          <p:cNvSpPr/>
          <p:nvPr/>
        </p:nvSpPr>
        <p:spPr>
          <a:xfrm>
            <a:off x="9096683" y="1592289"/>
            <a:ext cx="2574891" cy="4187538"/>
          </a:xfrm>
          <a:prstGeom prst="round2DiagRect">
            <a:avLst/>
          </a:prstGeom>
          <a:solidFill>
            <a:srgbClr val="D4C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4A219-44B1-9272-F470-CA9D7E087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مستطيل: زوايا قطرية مستديرة 41">
            <a:extLst>
              <a:ext uri="{FF2B5EF4-FFF2-40B4-BE49-F238E27FC236}">
                <a16:creationId xmlns:a16="http://schemas.microsoft.com/office/drawing/2014/main" id="{67A4D2A8-FA3B-078A-F178-D2C60E51F313}"/>
              </a:ext>
            </a:extLst>
          </p:cNvPr>
          <p:cNvSpPr/>
          <p:nvPr/>
        </p:nvSpPr>
        <p:spPr>
          <a:xfrm>
            <a:off x="8649875" y="1095883"/>
            <a:ext cx="3108127" cy="466623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8DA4E7B-49F5-6B16-43F6-D510F8A541D7}"/>
              </a:ext>
            </a:extLst>
          </p:cNvPr>
          <p:cNvSpPr txBox="1"/>
          <p:nvPr/>
        </p:nvSpPr>
        <p:spPr>
          <a:xfrm>
            <a:off x="1785036" y="5795373"/>
            <a:ext cx="555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GhadeqStore@gmail.com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41BC3F0-77B6-1422-52EB-D2AC95C45A41}"/>
              </a:ext>
            </a:extLst>
          </p:cNvPr>
          <p:cNvSpPr txBox="1"/>
          <p:nvPr/>
        </p:nvSpPr>
        <p:spPr>
          <a:xfrm>
            <a:off x="1785035" y="4347997"/>
            <a:ext cx="574241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457189">
              <a:spcBef>
                <a:spcPct val="0"/>
              </a:spcBef>
            </a:pPr>
            <a:r>
              <a:rPr lang="ar-SA" sz="3200" b="1" dirty="0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للطلب والاستفسار لعروض البوربوينت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C27CB85B-963F-83B6-2AE0-8E258CCC9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40" y="4843943"/>
            <a:ext cx="508127" cy="47719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24D5F18-D412-B02F-9263-D512BD4A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69" y="5171695"/>
            <a:ext cx="553372" cy="51968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0D8BD20-D4E0-0F46-5769-B86191AFE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65" y="4842087"/>
            <a:ext cx="510103" cy="479048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AF2150CE-3857-1473-4233-0181DC51E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315" y="4848246"/>
            <a:ext cx="510678" cy="47904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8B8B109-3611-4416-FC25-269A989FE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66" y="4855712"/>
            <a:ext cx="510677" cy="479047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253AA77E-2649-2056-F8C8-E3E1088B2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7" y="5846108"/>
            <a:ext cx="541984" cy="541984"/>
          </a:xfrm>
          <a:prstGeom prst="rect">
            <a:avLst/>
          </a:prstGeom>
        </p:spPr>
      </p:pic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EF1BE76-2454-99BF-B027-A45278F488ED}"/>
              </a:ext>
            </a:extLst>
          </p:cNvPr>
          <p:cNvSpPr txBox="1"/>
          <p:nvPr/>
        </p:nvSpPr>
        <p:spPr>
          <a:xfrm>
            <a:off x="9069981" y="4240275"/>
            <a:ext cx="22587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>
              <a:spcBef>
                <a:spcPct val="0"/>
              </a:spcBef>
            </a:pPr>
            <a:r>
              <a:rPr lang="en-US" sz="2000" dirty="0">
                <a:ln w="3175" cmpd="sng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Ghadeq_store</a:t>
            </a:r>
            <a:endParaRPr lang="ar-SA" sz="2000" dirty="0">
              <a:ln w="3175" cmpd="sng">
                <a:noFill/>
              </a:ln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رسم 3" descr="شارة مع تعبئة خالصة">
            <a:extLst>
              <a:ext uri="{FF2B5EF4-FFF2-40B4-BE49-F238E27FC236}">
                <a16:creationId xmlns:a16="http://schemas.microsoft.com/office/drawing/2014/main" id="{B5C5F1A2-A7A9-5076-CCE6-A1DAC5B25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4044" y="5116878"/>
            <a:ext cx="553372" cy="553372"/>
          </a:xfrm>
          <a:prstGeom prst="rect">
            <a:avLst/>
          </a:prstGeom>
        </p:spPr>
      </p:pic>
      <p:pic>
        <p:nvPicPr>
          <p:cNvPr id="8" name="رسم 7" descr="شارة 3 مع تعبئة خالصة">
            <a:extLst>
              <a:ext uri="{FF2B5EF4-FFF2-40B4-BE49-F238E27FC236}">
                <a16:creationId xmlns:a16="http://schemas.microsoft.com/office/drawing/2014/main" id="{0D8A369D-3F07-0E63-9009-9F436BE975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8550" y="5116878"/>
            <a:ext cx="553372" cy="553372"/>
          </a:xfrm>
          <a:prstGeom prst="rect">
            <a:avLst/>
          </a:prstGeom>
        </p:spPr>
      </p:pic>
      <p:pic>
        <p:nvPicPr>
          <p:cNvPr id="12" name="رسم 11" descr="شارة 5 مع تعبئة خالصة">
            <a:extLst>
              <a:ext uri="{FF2B5EF4-FFF2-40B4-BE49-F238E27FC236}">
                <a16:creationId xmlns:a16="http://schemas.microsoft.com/office/drawing/2014/main" id="{39116FE3-C889-C862-A0CA-EF7195B81F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7818" y="5116878"/>
            <a:ext cx="553372" cy="553372"/>
          </a:xfrm>
          <a:prstGeom prst="rect">
            <a:avLst/>
          </a:prstGeom>
        </p:spPr>
      </p:pic>
      <p:pic>
        <p:nvPicPr>
          <p:cNvPr id="15" name="رسم 14" descr="شارة 6 مع تعبئة خالصة">
            <a:extLst>
              <a:ext uri="{FF2B5EF4-FFF2-40B4-BE49-F238E27FC236}">
                <a16:creationId xmlns:a16="http://schemas.microsoft.com/office/drawing/2014/main" id="{BDF6DD56-7198-8871-3506-B12EF10A07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22901" y="5116878"/>
            <a:ext cx="553372" cy="553372"/>
          </a:xfrm>
          <a:prstGeom prst="rect">
            <a:avLst/>
          </a:prstGeom>
        </p:spPr>
      </p:pic>
      <p:pic>
        <p:nvPicPr>
          <p:cNvPr id="13" name="رسم 12" descr="شارة 8 مع تعبئة خالصة">
            <a:extLst>
              <a:ext uri="{FF2B5EF4-FFF2-40B4-BE49-F238E27FC236}">
                <a16:creationId xmlns:a16="http://schemas.microsoft.com/office/drawing/2014/main" id="{C2D5DC1D-8AE2-710C-BABD-42D167C38B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8318" y="5116878"/>
            <a:ext cx="553372" cy="553372"/>
          </a:xfrm>
          <a:prstGeom prst="rect">
            <a:avLst/>
          </a:prstGeom>
        </p:spPr>
      </p:pic>
      <p:pic>
        <p:nvPicPr>
          <p:cNvPr id="17" name="رسم 16" descr="شارة 9 مع تعبئة خالصة">
            <a:extLst>
              <a:ext uri="{FF2B5EF4-FFF2-40B4-BE49-F238E27FC236}">
                <a16:creationId xmlns:a16="http://schemas.microsoft.com/office/drawing/2014/main" id="{27EDC3A0-43EB-D50F-DAE9-EF62D515FC7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02558" y="5116878"/>
            <a:ext cx="553372" cy="553372"/>
          </a:xfrm>
          <a:prstGeom prst="rect">
            <a:avLst/>
          </a:prstGeom>
        </p:spPr>
      </p:pic>
      <p:pic>
        <p:nvPicPr>
          <p:cNvPr id="27" name="رسم 26" descr="شارة 8 مع تعبئة خالصة">
            <a:extLst>
              <a:ext uri="{FF2B5EF4-FFF2-40B4-BE49-F238E27FC236}">
                <a16:creationId xmlns:a16="http://schemas.microsoft.com/office/drawing/2014/main" id="{E36D1A3D-1956-A1CD-0BB6-19F0685868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74075" y="5116878"/>
            <a:ext cx="553372" cy="553372"/>
          </a:xfrm>
          <a:prstGeom prst="rect">
            <a:avLst/>
          </a:prstGeom>
        </p:spPr>
      </p:pic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8E582B1-D814-D516-A34B-2A1C1D09F6D8}"/>
              </a:ext>
            </a:extLst>
          </p:cNvPr>
          <p:cNvSpPr/>
          <p:nvPr/>
        </p:nvSpPr>
        <p:spPr>
          <a:xfrm>
            <a:off x="2481968" y="5171833"/>
            <a:ext cx="443462" cy="44346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0</a:t>
            </a:r>
            <a:endParaRPr lang="ar-SA" dirty="0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B1A1900D-01A0-D0F4-8D49-CEF80F5CEA24}"/>
              </a:ext>
            </a:extLst>
          </p:cNvPr>
          <p:cNvSpPr/>
          <p:nvPr/>
        </p:nvSpPr>
        <p:spPr>
          <a:xfrm>
            <a:off x="3443578" y="5171833"/>
            <a:ext cx="443462" cy="44346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0</a:t>
            </a:r>
            <a:endParaRPr lang="ar-SA" dirty="0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F675E841-D341-B0D0-D9E7-857B256898F4}"/>
              </a:ext>
            </a:extLst>
          </p:cNvPr>
          <p:cNvSpPr/>
          <p:nvPr/>
        </p:nvSpPr>
        <p:spPr>
          <a:xfrm>
            <a:off x="5476708" y="5171833"/>
            <a:ext cx="443462" cy="443462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0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A94F203-8A5F-0954-46FA-16F1522FD6F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7" t="26122" r="26887" b="35671"/>
          <a:stretch/>
        </p:blipFill>
        <p:spPr>
          <a:xfrm>
            <a:off x="9003125" y="1412165"/>
            <a:ext cx="2392497" cy="2620249"/>
          </a:xfrm>
          <a:prstGeom prst="rect">
            <a:avLst/>
          </a:prstGeom>
        </p:spPr>
      </p:pic>
      <p:sp>
        <p:nvSpPr>
          <p:cNvPr id="3" name="Right Triangle 11">
            <a:extLst>
              <a:ext uri="{FF2B5EF4-FFF2-40B4-BE49-F238E27FC236}">
                <a16:creationId xmlns:a16="http://schemas.microsoft.com/office/drawing/2014/main" id="{6DEEF959-1383-36F2-DA9F-2D518203601A}"/>
              </a:ext>
            </a:extLst>
          </p:cNvPr>
          <p:cNvSpPr>
            <a:spLocks noChangeAspect="1"/>
          </p:cNvSpPr>
          <p:nvPr/>
        </p:nvSpPr>
        <p:spPr>
          <a:xfrm flipV="1">
            <a:off x="0" y="95531"/>
            <a:ext cx="2097742" cy="2189561"/>
          </a:xfrm>
          <a:prstGeom prst="rtTriangle">
            <a:avLst/>
          </a:prstGeom>
          <a:solidFill>
            <a:srgbClr val="FCE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84D1CD0F-A296-BDD9-BB51-E1D10761F34C}"/>
              </a:ext>
            </a:extLst>
          </p:cNvPr>
          <p:cNvSpPr>
            <a:spLocks noChangeAspect="1"/>
          </p:cNvSpPr>
          <p:nvPr/>
        </p:nvSpPr>
        <p:spPr>
          <a:xfrm flipV="1">
            <a:off x="0" y="-53010"/>
            <a:ext cx="2097741" cy="2097741"/>
          </a:xfrm>
          <a:prstGeom prst="rtTriangle">
            <a:avLst/>
          </a:prstGeom>
          <a:solidFill>
            <a:srgbClr val="94D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ar-SA"/>
          </a:p>
        </p:txBody>
      </p:sp>
      <p:pic>
        <p:nvPicPr>
          <p:cNvPr id="9" name="صورة 8" descr="صورة تحتوي على الرسومات, الخط, التصميم, تصميم الجرافيك&#10;&#10;تم إنشاء الوصف تلقائياً">
            <a:extLst>
              <a:ext uri="{FF2B5EF4-FFF2-40B4-BE49-F238E27FC236}">
                <a16:creationId xmlns:a16="http://schemas.microsoft.com/office/drawing/2014/main" id="{0678785B-1188-EFE0-9C98-1AB2DFF6841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99" y="574492"/>
            <a:ext cx="2839956" cy="283995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86E8593-76C2-EEEB-E668-0D0161B89B79}"/>
              </a:ext>
            </a:extLst>
          </p:cNvPr>
          <p:cNvSpPr txBox="1"/>
          <p:nvPr/>
        </p:nvSpPr>
        <p:spPr>
          <a:xfrm>
            <a:off x="1788877" y="3545039"/>
            <a:ext cx="2846678" cy="584775"/>
          </a:xfrm>
          <a:prstGeom prst="rect">
            <a:avLst/>
          </a:prstGeom>
          <a:solidFill>
            <a:srgbClr val="28A9EA"/>
          </a:solidFill>
        </p:spPr>
        <p:txBody>
          <a:bodyPr wrap="square">
            <a:spAutoFit/>
          </a:bodyPr>
          <a:lstStyle/>
          <a:p>
            <a:pPr algn="ctr" defTabSz="457189">
              <a:spcBef>
                <a:spcPct val="0"/>
              </a:spcBef>
            </a:pPr>
            <a:r>
              <a:rPr lang="ar-SA" sz="3200" b="1" dirty="0">
                <a:ln w="3175" cmpd="sng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قناة تلقرام كيمياء 1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B3BD39C-983F-C831-A5EC-D73C404C94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1" y="971817"/>
            <a:ext cx="3108127" cy="300452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046CA25-F2DB-D5EB-66D0-7D87E4FBCFBD}"/>
              </a:ext>
            </a:extLst>
          </p:cNvPr>
          <p:cNvSpPr txBox="1"/>
          <p:nvPr/>
        </p:nvSpPr>
        <p:spPr>
          <a:xfrm>
            <a:off x="5165451" y="1904640"/>
            <a:ext cx="2740810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>
              <a:spcBef>
                <a:spcPct val="0"/>
              </a:spcBef>
            </a:pPr>
            <a:r>
              <a:rPr lang="ar-SA" sz="2667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لا نسمح ولا نحلل </a:t>
            </a:r>
          </a:p>
          <a:p>
            <a:pPr algn="ctr" defTabSz="457189">
              <a:spcBef>
                <a:spcPct val="0"/>
              </a:spcBef>
            </a:pPr>
            <a:r>
              <a:rPr lang="ar-SA" sz="2667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بنسخ أو نشر العروض</a:t>
            </a:r>
          </a:p>
        </p:txBody>
      </p:sp>
    </p:spTree>
    <p:extLst>
      <p:ext uri="{BB962C8B-B14F-4D97-AF65-F5344CB8AC3E}">
        <p14:creationId xmlns:p14="http://schemas.microsoft.com/office/powerpoint/2010/main" val="12448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7557</TotalTime>
  <Words>2442</Words>
  <Application>Microsoft Office PowerPoint</Application>
  <PresentationFormat>شاشة عريضة</PresentationFormat>
  <Paragraphs>1107</Paragraphs>
  <Slides>91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91</vt:i4>
      </vt:variant>
    </vt:vector>
  </HeadingPairs>
  <TitlesOfParts>
    <vt:vector size="9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يبالبيايت</dc:title>
  <dc:creator>محمد</dc:creator>
  <cp:lastModifiedBy>محمد بن البقمي</cp:lastModifiedBy>
  <cp:revision>115</cp:revision>
  <dcterms:created xsi:type="dcterms:W3CDTF">2022-04-14T02:44:02Z</dcterms:created>
  <dcterms:modified xsi:type="dcterms:W3CDTF">2024-03-20T20:18:09Z</dcterms:modified>
</cp:coreProperties>
</file>