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324" r:id="rId3"/>
    <p:sldId id="439" r:id="rId4"/>
    <p:sldId id="440" r:id="rId5"/>
    <p:sldId id="259" r:id="rId6"/>
    <p:sldId id="262" r:id="rId7"/>
    <p:sldId id="441" r:id="rId8"/>
    <p:sldId id="264" r:id="rId9"/>
    <p:sldId id="266" r:id="rId10"/>
    <p:sldId id="442" r:id="rId11"/>
    <p:sldId id="273" r:id="rId12"/>
    <p:sldId id="444" r:id="rId13"/>
    <p:sldId id="446" r:id="rId14"/>
    <p:sldId id="447" r:id="rId15"/>
    <p:sldId id="449" r:id="rId16"/>
    <p:sldId id="448" r:id="rId17"/>
    <p:sldId id="282" r:id="rId1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E5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938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0A9E6F-B3B5-4E4C-9D72-A82B8B36D3DC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373AC65-0FDB-41FD-95CE-19338C534D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66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AF3A-13C2-473E-9C97-8CCEB0D6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8806-C18B-4AE7-8A80-9B567425B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1C8E-C1BD-4423-B421-C57ED304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FF58-3381-4820-A0F1-1ADE468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B7A9-A957-4EFA-BC11-FE5E4C3E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8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05E-40DE-4CCC-A4A5-985109A0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CF5B5-075C-4E9D-A6BD-1BD661D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CF4F0-BB7B-42A0-8761-DB644C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A4F4-E1CE-4A21-9BB8-253BE76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9BFB-294B-4D2A-8E61-C0714B27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4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9702E-B69F-4CDB-B8AB-5769144A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934CC-46A2-4B95-89F7-D1B69BDE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66C9E-708A-4CD6-B488-DC350E45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DE9B-C9D7-4117-920B-F9350F7D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8496-9955-48A9-8072-11DBD1B2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3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D7DB-CF7E-413F-A5B4-55CA69E7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C160-E943-4C02-BDE4-36683E9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8560-DA7C-4738-9AF0-B1BBDE8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DFE99-BD2E-4742-8BF6-5A77FFE6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C1D1-E231-4AF7-9A79-EEAA8F4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23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8B1B-57F3-42C6-8129-6FE9F14E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B7E6-1673-44FE-9E84-B464EE45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B078-BCE0-4E1D-BDF9-01FF5C25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EE7B-F749-411A-9FBB-869B5DE9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053C-7F9C-4792-AA62-E209BA4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7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361-14E4-44CD-B97D-A3A4A89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C981-3A26-4491-AB7A-4053E456B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4FB9C-5449-4961-BDE1-8AFD1488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722-90C1-4FBA-B473-4A403806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6524-0434-4AD1-8D91-6EAE70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9D980-44CF-4154-894A-FA1EA4FC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1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943B-14AC-4EFA-934F-FB1ABADB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A7C18-5C7B-458F-A26D-9BDD5B4D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3FBD-06AF-45F5-985D-32A1F840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627BE-08BE-4F4F-B8CD-1CBF996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445A3-351F-4BF9-9ADC-77753982A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27814-7BF8-4B91-A8EE-F05A7A3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F63-131B-454D-91D2-C38D57B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CDA8E-DB64-4700-A199-6C6159D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4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002C-E770-4336-8E72-73530E53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D5EF2-5623-4EAA-BA85-C9208438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5760D-8312-4780-B1F1-151B7854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00C-C7AA-40FA-A28A-77A96E14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5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DE93A-A56A-4D32-A79A-8E6E4812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3C6C9-E705-4D03-9583-11E633E7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7DA7D-B4C6-4883-B7A1-9CD7C6B5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7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8C08-8482-4ECB-9F1A-3E03FA25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5E59-292A-4EF6-A1B8-D314D131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78D6-5E00-405B-A2CC-9676F9C43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13D1-C7EB-4963-883F-C2F63055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669A4-906C-4AA8-B27E-D0C2578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D12-046D-4695-9AB6-96568481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64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BECD-D52B-49E7-8BE7-67316A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B8122-11E5-440C-AD1F-A448966E3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EA1C9-4B27-42DC-A990-3944CF1A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A61-8579-466D-A05C-2E64797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9027-F23A-420F-8940-BF0F066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E5A3-4903-42D4-85AB-BF0AE59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7F258-8C2C-468D-8DFA-233EA207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C4D-0149-4409-A658-73BF98B8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B60A6-E092-4F2C-83C1-8667816EB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32E3-561F-4EB8-B326-8493F1AC58AD}" type="datetimeFigureOut">
              <a:rPr lang="ar-SA" smtClean="0"/>
              <a:t>22/10/46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7F76-E74E-41CC-8B0E-F1297F229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A4F1-9C32-4C14-9B19-35016D84D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2A7B-16CD-4031-856E-549903F40F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90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E653-F539-4FED-B807-237ABAF0529B}"/>
              </a:ext>
            </a:extLst>
          </p:cNvPr>
          <p:cNvSpPr txBox="1">
            <a:spLocks/>
          </p:cNvSpPr>
          <p:nvPr/>
        </p:nvSpPr>
        <p:spPr>
          <a:xfrm>
            <a:off x="813816" y="438912"/>
            <a:ext cx="10564368" cy="274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 تدريبات تحصيلي مادة أحياء2-3</a:t>
            </a:r>
            <a:endParaRPr lang="ar-S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00000"/>
              </a:lnSpc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                                                          ( الفصل 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6</a:t>
            </a: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)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     </a:t>
            </a:r>
            <a:endParaRPr lang="ar-S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                       أ / أسماء الباحسين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pic>
        <p:nvPicPr>
          <p:cNvPr id="2050" name="Picture 2" descr="Biology - Things We Don't Know">
            <a:extLst>
              <a:ext uri="{FF2B5EF4-FFF2-40B4-BE49-F238E27FC236}">
                <a16:creationId xmlns:a16="http://schemas.microsoft.com/office/drawing/2014/main" id="{4EACA2B2-CC2F-4FA2-B06E-08EDB4DA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534"/>
          <a:stretch/>
        </p:blipFill>
        <p:spPr bwMode="auto">
          <a:xfrm>
            <a:off x="2103120" y="3429000"/>
            <a:ext cx="7985760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ology icon">
            <a:extLst>
              <a:ext uri="{FF2B5EF4-FFF2-40B4-BE49-F238E27FC236}">
                <a16:creationId xmlns:a16="http://schemas.microsoft.com/office/drawing/2014/main" id="{16720585-EE5B-4B6D-9253-1C81569B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2214372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, science, biology, research icon">
            <a:extLst>
              <a:ext uri="{FF2B5EF4-FFF2-40B4-BE49-F238E27FC236}">
                <a16:creationId xmlns:a16="http://schemas.microsoft.com/office/drawing/2014/main" id="{46A34C71-4D46-4140-A689-3C09DCC6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72" y="2337816"/>
            <a:ext cx="193548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nergy Appraiser Certification- Exam Icon - NIA">
            <a:extLst>
              <a:ext uri="{FF2B5EF4-FFF2-40B4-BE49-F238E27FC236}">
                <a16:creationId xmlns:a16="http://schemas.microsoft.com/office/drawing/2014/main" id="{BA3599C3-4E0D-4432-9085-5066252E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1C6C1-9562-4D47-AFE9-FCADB5C71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38" y="4750880"/>
            <a:ext cx="1428750" cy="1581912"/>
          </a:xfrm>
          <a:prstGeom prst="rect">
            <a:avLst/>
          </a:prstGeom>
        </p:spPr>
      </p:pic>
      <p:pic>
        <p:nvPicPr>
          <p:cNvPr id="1026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C31E54AC-9822-4EB5-8070-14E0FBB87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863936" y="488112"/>
            <a:ext cx="1413258" cy="9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7401E-E45D-F627-A3C2-A21A4A510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450C607C-9328-527B-092A-456B82ECD462}"/>
              </a:ext>
            </a:extLst>
          </p:cNvPr>
          <p:cNvSpPr/>
          <p:nvPr/>
        </p:nvSpPr>
        <p:spPr>
          <a:xfrm>
            <a:off x="3017520" y="758502"/>
            <a:ext cx="663448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حسب قاعدة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تشارجاف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فإن كمية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الأدينين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تساوي كمية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A74AF444-AD44-4C50-B24F-02B42962B553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الثايمين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97DD23EC-8950-EE03-EF2B-F9BF380E847B}"/>
              </a:ext>
            </a:extLst>
          </p:cNvPr>
          <p:cNvSpPr/>
          <p:nvPr/>
        </p:nvSpPr>
        <p:spPr>
          <a:xfrm>
            <a:off x="3935186" y="23649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الجوانين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79C1FC65-77F8-8EDF-5728-27D22EE8CAF4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اليوراسيل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9577D9-2867-7D2C-AEFA-3E03FE689F42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063C3E9F-8901-66E8-CA67-869FEEC872EA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السايتوسين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160845B-C8DF-C1EC-28F3-BBCA060C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665665" y="523760"/>
            <a:ext cx="9051575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كانت قطعة من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تحوي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27%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جوانين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فما نسبة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السايتوسين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فيها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5" y="422770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27%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5" y="216506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23%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6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64%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AC3CE4D-550B-4FD3-8756-1FA7E29A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8F374-7484-B3C1-8974-9A9FC66F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E9CB2109-7AF2-24C8-A0D5-5B27D7CAA2C8}"/>
              </a:ext>
            </a:extLst>
          </p:cNvPr>
          <p:cNvSpPr/>
          <p:nvPr/>
        </p:nvSpPr>
        <p:spPr>
          <a:xfrm>
            <a:off x="1665665" y="523760"/>
            <a:ext cx="9051575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أذا كانت قطعة من الـ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 </a:t>
            </a:r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تحوي على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20% </a:t>
            </a:r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</a:t>
            </a:r>
            <a:r>
              <a:rPr lang="ar-SA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الثايمين</a:t>
            </a:r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فيها فما نسبة </a:t>
            </a:r>
            <a:r>
              <a:rPr lang="ar-SA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السايتوسين</a:t>
            </a:r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فيها ؟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26C910D2-21C6-92B8-115B-3773690C3011}"/>
              </a:ext>
            </a:extLst>
          </p:cNvPr>
          <p:cNvSpPr/>
          <p:nvPr/>
        </p:nvSpPr>
        <p:spPr>
          <a:xfrm>
            <a:off x="3801835" y="3196257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329EB8B5-4B31-7D42-455E-280B0922D720}"/>
              </a:ext>
            </a:extLst>
          </p:cNvPr>
          <p:cNvSpPr/>
          <p:nvPr/>
        </p:nvSpPr>
        <p:spPr>
          <a:xfrm>
            <a:off x="3801835" y="216506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3DD51B33-9FEE-5EB8-01BE-D63C4575ACF8}"/>
              </a:ext>
            </a:extLst>
          </p:cNvPr>
          <p:cNvSpPr/>
          <p:nvPr/>
        </p:nvSpPr>
        <p:spPr>
          <a:xfrm>
            <a:off x="3801835" y="422744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D41D99-D7FF-77E6-0602-C1FBC9AFDF34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873A8F35-F326-9FA8-D5C6-3AB75BE81E8C}"/>
              </a:ext>
            </a:extLst>
          </p:cNvPr>
          <p:cNvSpPr/>
          <p:nvPr/>
        </p:nvSpPr>
        <p:spPr>
          <a:xfrm>
            <a:off x="3801836" y="525915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EB492FE-13D0-A956-0D32-A83D44CE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439927-55AD-464F-A970-F04617798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5812">
            <a:off x="9155557" y="2474836"/>
            <a:ext cx="2229382" cy="14430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F3155FC-942E-DB05-023E-991FF834C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97605">
            <a:off x="9153574" y="3743391"/>
            <a:ext cx="2393010" cy="11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17FAF-D251-1FBA-3C8F-5C226145D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85E69099-6EDA-7729-6878-148C041FDF22}"/>
              </a:ext>
            </a:extLst>
          </p:cNvPr>
          <p:cNvSpPr/>
          <p:nvPr/>
        </p:nvSpPr>
        <p:spPr>
          <a:xfrm>
            <a:off x="1788939" y="523760"/>
            <a:ext cx="861412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تسلسل القواعد في 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mRNA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الذي يقابل سلسلة 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 rtl="1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المبينة في الشكل ؟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E304C5-1952-F2DC-5BA1-F311ECDDE533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7D8A569-90B3-F48C-C70F-25DAB888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B0F2151-7E48-6DB3-ECE8-6BB0B42E8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r="11053"/>
          <a:stretch/>
        </p:blipFill>
        <p:spPr>
          <a:xfrm>
            <a:off x="3220720" y="1921830"/>
            <a:ext cx="5405120" cy="175990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1753A4D-D47D-5520-C7CD-43FD5D6340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62"/>
          <a:stretch/>
        </p:blipFill>
        <p:spPr>
          <a:xfrm>
            <a:off x="2752361" y="3893368"/>
            <a:ext cx="6107159" cy="2440872"/>
          </a:xfrm>
          <a:prstGeom prst="rect">
            <a:avLst/>
          </a:prstGeom>
        </p:spPr>
      </p:pic>
      <p:pic>
        <p:nvPicPr>
          <p:cNvPr id="16" name="Picture 10" descr="Free Check Mark Gif, Download Free Clip Art, Free Clip Art on Clipart  Library">
            <a:extLst>
              <a:ext uri="{FF2B5EF4-FFF2-40B4-BE49-F238E27FC236}">
                <a16:creationId xmlns:a16="http://schemas.microsoft.com/office/drawing/2014/main" id="{1F0320E3-C10E-9C18-5E94-261D2C5C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28" y="4500130"/>
            <a:ext cx="430732" cy="5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F69C8-D4B5-060A-7C56-A174283D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B376658-88C3-4E23-C92A-E934FC82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1" y="3847234"/>
            <a:ext cx="6240872" cy="2629866"/>
          </a:xfrm>
          <a:prstGeom prst="rect">
            <a:avLst/>
          </a:prstGeom>
        </p:spPr>
      </p:pic>
      <p:sp>
        <p:nvSpPr>
          <p:cNvPr id="4" name="السؤال">
            <a:extLst>
              <a:ext uri="{FF2B5EF4-FFF2-40B4-BE49-F238E27FC236}">
                <a16:creationId xmlns:a16="http://schemas.microsoft.com/office/drawing/2014/main" id="{7F1B1C52-9CC1-E8A2-2D03-3572C1E69107}"/>
              </a:ext>
            </a:extLst>
          </p:cNvPr>
          <p:cNvSpPr/>
          <p:nvPr/>
        </p:nvSpPr>
        <p:spPr>
          <a:xfrm>
            <a:off x="1788939" y="523760"/>
            <a:ext cx="861412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تسلسل القواعد في السلسلة الأخرى المتممة لسلسلة 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 rtl="1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المبينة في الشكل ؟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4B5597-954D-3536-78FC-AE7724A5DC72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D6ECB002-99D0-BA34-D816-911E0AD6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65889C2-3795-8D81-234E-A4CBE156E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r="11053"/>
          <a:stretch/>
        </p:blipFill>
        <p:spPr>
          <a:xfrm>
            <a:off x="3220720" y="1921830"/>
            <a:ext cx="5405120" cy="1759906"/>
          </a:xfrm>
          <a:prstGeom prst="rect">
            <a:avLst/>
          </a:prstGeom>
        </p:spPr>
      </p:pic>
      <p:pic>
        <p:nvPicPr>
          <p:cNvPr id="16" name="Picture 10" descr="Free Check Mark Gif, Download Free Clip Art, Free Clip Art on Clipart  Library">
            <a:extLst>
              <a:ext uri="{FF2B5EF4-FFF2-40B4-BE49-F238E27FC236}">
                <a16:creationId xmlns:a16="http://schemas.microsoft.com/office/drawing/2014/main" id="{97F84863-F0A4-9887-D4DF-430CCFD6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88" y="3894034"/>
            <a:ext cx="430732" cy="5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98284-F1F5-9077-F974-71BB993ED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E0E4A61D-7C9B-8F9C-DB85-618971F55B98}"/>
              </a:ext>
            </a:extLst>
          </p:cNvPr>
          <p:cNvSpPr/>
          <p:nvPr/>
        </p:nvSpPr>
        <p:spPr>
          <a:xfrm>
            <a:off x="2377440" y="748342"/>
            <a:ext cx="7274560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 التنظيم الجيني في حقيقيات النواة عن طريق ...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4C18CFA3-2B26-FA85-E60D-B3B365C381EB}"/>
              </a:ext>
            </a:extLst>
          </p:cNvPr>
          <p:cNvSpPr/>
          <p:nvPr/>
        </p:nvSpPr>
        <p:spPr>
          <a:xfrm>
            <a:off x="3935186" y="532116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كلاً من 1 و 2 صحيح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E8A62CD4-05B0-51D2-D36E-359594C11F4D}"/>
              </a:ext>
            </a:extLst>
          </p:cNvPr>
          <p:cNvSpPr/>
          <p:nvPr/>
        </p:nvSpPr>
        <p:spPr>
          <a:xfrm>
            <a:off x="3935186" y="23649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التحكم في عملية النسخ 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DF11434D-8A84-AF79-42CF-40EF8A2A998C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تداخل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0CA65-0084-F236-B101-1E3A766CE9B9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0BB165F7-305B-CD20-9EAD-55D57DD598A1}"/>
              </a:ext>
            </a:extLst>
          </p:cNvPr>
          <p:cNvSpPr/>
          <p:nvPr/>
        </p:nvSpPr>
        <p:spPr>
          <a:xfrm>
            <a:off x="3935186" y="43585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العبور الجيني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78552AB-904D-730A-AACC-E588BBA7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73AC8-F1E9-0485-72D8-6E3DF0DE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5575C1D-BD12-78B9-5793-32BFD685D236}"/>
              </a:ext>
            </a:extLst>
          </p:cNvPr>
          <p:cNvSpPr/>
          <p:nvPr/>
        </p:nvSpPr>
        <p:spPr>
          <a:xfrm>
            <a:off x="1615697" y="899543"/>
            <a:ext cx="8614121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 مما يأتي يوضح طفرة إضافة إلى السلسلة  </a:t>
            </a:r>
          </a:p>
          <a:p>
            <a:pPr algn="ctr" rtl="1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GGGCCCAAA 3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12B2B1-68F8-48D8-D7BD-383FDF595E39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CB148080-481F-BBE6-5D41-F6BC9D8DF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Free Check Mark Gif, Download Free Clip Art, Free Clip Art on Clipart  Library">
            <a:extLst>
              <a:ext uri="{FF2B5EF4-FFF2-40B4-BE49-F238E27FC236}">
                <a16:creationId xmlns:a16="http://schemas.microsoft.com/office/drawing/2014/main" id="{938154F9-2B55-FEEB-026B-E8F7007D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88" y="3894034"/>
            <a:ext cx="430732" cy="5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7596754-D606-9DB3-24A8-6858F733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63" y="2940188"/>
            <a:ext cx="5935191" cy="2851012"/>
          </a:xfrm>
          <a:prstGeom prst="rect">
            <a:avLst/>
          </a:prstGeom>
        </p:spPr>
      </p:pic>
      <p:pic>
        <p:nvPicPr>
          <p:cNvPr id="9" name="Picture 10" descr="Free Check Mark Gif, Download Free Clip Art, Free Clip Art on Clipart  Library">
            <a:extLst>
              <a:ext uri="{FF2B5EF4-FFF2-40B4-BE49-F238E27FC236}">
                <a16:creationId xmlns:a16="http://schemas.microsoft.com/office/drawing/2014/main" id="{2DC0251C-8602-0B2F-E9C7-D8457A25F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88" y="5146222"/>
            <a:ext cx="430732" cy="5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1AE3-6451-40B5-AE04-3122D5BFE407}"/>
              </a:ext>
            </a:extLst>
          </p:cNvPr>
          <p:cNvSpPr txBox="1"/>
          <p:nvPr/>
        </p:nvSpPr>
        <p:spPr>
          <a:xfrm>
            <a:off x="2136986" y="2582286"/>
            <a:ext cx="76738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انتهت الأسئلة .. مع تمنياتي للجميع بالتوفيق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7B000-0369-404E-98BC-1FF2491A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40" y="4140877"/>
            <a:ext cx="1035388" cy="1905622"/>
          </a:xfrm>
          <a:prstGeom prst="rect">
            <a:avLst/>
          </a:prstGeom>
        </p:spPr>
      </p:pic>
      <p:pic>
        <p:nvPicPr>
          <p:cNvPr id="5" name="Picture 2" descr="صور شعار وزارة التعليم 1441 - موقع المحيط">
            <a:extLst>
              <a:ext uri="{FF2B5EF4-FFF2-40B4-BE49-F238E27FC236}">
                <a16:creationId xmlns:a16="http://schemas.microsoft.com/office/drawing/2014/main" id="{7866E97E-1C45-46CB-8847-EEBB28E42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1111" r="14876" b="19013"/>
          <a:stretch/>
        </p:blipFill>
        <p:spPr bwMode="auto">
          <a:xfrm>
            <a:off x="5217769" y="522198"/>
            <a:ext cx="1756462" cy="120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DD27105-18F1-4DA4-BC14-5F1DA7FC0445}"/>
              </a:ext>
            </a:extLst>
          </p:cNvPr>
          <p:cNvSpPr/>
          <p:nvPr/>
        </p:nvSpPr>
        <p:spPr>
          <a:xfrm>
            <a:off x="8404406" y="3501950"/>
            <a:ext cx="355715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الحمض النووي الـ </a:t>
            </a:r>
            <a:r>
              <a:rPr lang="en-US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RNA</a:t>
            </a:r>
            <a:endParaRPr lang="ar-SA" sz="32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757C8EE-0900-43D2-BEBE-80E6CB2F62D4}"/>
              </a:ext>
            </a:extLst>
          </p:cNvPr>
          <p:cNvSpPr/>
          <p:nvPr/>
        </p:nvSpPr>
        <p:spPr>
          <a:xfrm>
            <a:off x="3217932" y="2114706"/>
            <a:ext cx="5756138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هناك نوعان من الأحماض النووية في الكائنات الحية </a:t>
            </a:r>
            <a:endParaRPr lang="ar-SA" sz="3200" cap="none" spc="0" dirty="0">
              <a:ln w="0"/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A13CF20-6A7E-4F81-8559-0B955C104AAA}"/>
              </a:ext>
            </a:extLst>
          </p:cNvPr>
          <p:cNvSpPr/>
          <p:nvPr/>
        </p:nvSpPr>
        <p:spPr>
          <a:xfrm>
            <a:off x="230442" y="3501950"/>
            <a:ext cx="355470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الحمض النووي الـ </a:t>
            </a:r>
            <a:r>
              <a:rPr lang="en-US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DNA</a:t>
            </a:r>
            <a:endParaRPr lang="ar-SA" sz="32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45347FD-1AB6-494A-B6E1-1B42522C31FC}"/>
              </a:ext>
            </a:extLst>
          </p:cNvPr>
          <p:cNvSpPr/>
          <p:nvPr/>
        </p:nvSpPr>
        <p:spPr>
          <a:xfrm>
            <a:off x="4254690" y="4511653"/>
            <a:ext cx="3587530" cy="52322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نوع السكر الخماسي </a:t>
            </a:r>
            <a:endParaRPr lang="ar-SA" sz="280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489C0AC-1278-4C1B-9EFA-265C1A9A005C}"/>
              </a:ext>
            </a:extLst>
          </p:cNvPr>
          <p:cNvSpPr/>
          <p:nvPr/>
        </p:nvSpPr>
        <p:spPr>
          <a:xfrm>
            <a:off x="4254690" y="5566612"/>
            <a:ext cx="3587530" cy="52322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أنواع القواعد النيتروجينية</a:t>
            </a:r>
            <a:endParaRPr lang="ar-SA" sz="280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0634A3E-DFFB-4468-9AB3-A98AABF546E2}"/>
              </a:ext>
            </a:extLst>
          </p:cNvPr>
          <p:cNvSpPr/>
          <p:nvPr/>
        </p:nvSpPr>
        <p:spPr>
          <a:xfrm>
            <a:off x="8387474" y="4473918"/>
            <a:ext cx="3557151" cy="58477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سكر </a:t>
            </a:r>
            <a:r>
              <a:rPr lang="ar-SA" sz="32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الرايبوز</a:t>
            </a:r>
            <a:r>
              <a:rPr lang="ar-SA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 </a:t>
            </a:r>
            <a:endParaRPr lang="ar-SA" sz="3200" cap="none" spc="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3C61E25-EA89-445C-B534-ECCB474AC295}"/>
              </a:ext>
            </a:extLst>
          </p:cNvPr>
          <p:cNvSpPr/>
          <p:nvPr/>
        </p:nvSpPr>
        <p:spPr>
          <a:xfrm>
            <a:off x="230442" y="4471354"/>
            <a:ext cx="3573462" cy="58477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سكر </a:t>
            </a:r>
            <a:r>
              <a:rPr lang="ar-SA" sz="32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الرايبوز</a:t>
            </a:r>
            <a:r>
              <a:rPr lang="ar-SA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–</a:t>
            </a:r>
            <a:r>
              <a:rPr lang="en-US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o </a:t>
            </a:r>
            <a:endParaRPr lang="ar-SA" sz="3200" cap="none" spc="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1867AEC-97A6-485E-A04B-02EA23B690D8}"/>
              </a:ext>
            </a:extLst>
          </p:cNvPr>
          <p:cNvSpPr/>
          <p:nvPr/>
        </p:nvSpPr>
        <p:spPr>
          <a:xfrm>
            <a:off x="8382626" y="5494196"/>
            <a:ext cx="3597687" cy="95410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800" u="sng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اليوراسيل</a:t>
            </a:r>
            <a:r>
              <a:rPr lang="ar-SA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 و الأدنين </a:t>
            </a:r>
            <a:r>
              <a:rPr lang="ar-SA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والسيتوسين</a:t>
            </a:r>
            <a:r>
              <a:rPr lang="ar-SA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 و </a:t>
            </a:r>
            <a:r>
              <a:rPr lang="ar-SA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الجوانين</a:t>
            </a:r>
            <a:r>
              <a:rPr lang="ar-SA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 </a:t>
            </a:r>
            <a:endParaRPr lang="ar-SA" sz="2800" cap="none" spc="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B0E6EF9-B721-4355-B54E-FF96ED8939BD}"/>
              </a:ext>
            </a:extLst>
          </p:cNvPr>
          <p:cNvSpPr/>
          <p:nvPr/>
        </p:nvSpPr>
        <p:spPr>
          <a:xfrm>
            <a:off x="211686" y="5494198"/>
            <a:ext cx="3573462" cy="95410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800" u="sng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الثايمين</a:t>
            </a:r>
            <a:r>
              <a:rPr lang="ar-SA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 و الأدنين</a:t>
            </a:r>
          </a:p>
          <a:p>
            <a:pPr algn="ctr" rtl="1"/>
            <a:r>
              <a:rPr lang="ar-SA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والسيتوسين</a:t>
            </a:r>
            <a:r>
              <a:rPr lang="ar-SA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 و </a:t>
            </a:r>
            <a:r>
              <a:rPr lang="ar-SA" sz="2800" dirty="0" err="1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الجوانين</a:t>
            </a:r>
            <a:r>
              <a:rPr lang="ar-SA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j-cs"/>
              </a:rPr>
              <a:t> </a:t>
            </a:r>
            <a:endParaRPr lang="ar-SA" sz="2800" cap="none" spc="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sp>
        <p:nvSpPr>
          <p:cNvPr id="12" name="سهم: لأسفل 11">
            <a:extLst>
              <a:ext uri="{FF2B5EF4-FFF2-40B4-BE49-F238E27FC236}">
                <a16:creationId xmlns:a16="http://schemas.microsoft.com/office/drawing/2014/main" id="{54F5175C-F912-4CB1-BBD1-D7A7A3006913}"/>
              </a:ext>
            </a:extLst>
          </p:cNvPr>
          <p:cNvSpPr/>
          <p:nvPr/>
        </p:nvSpPr>
        <p:spPr>
          <a:xfrm>
            <a:off x="8596580" y="3172677"/>
            <a:ext cx="377489" cy="27135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3" name="سهم: لأسفل 12">
            <a:extLst>
              <a:ext uri="{FF2B5EF4-FFF2-40B4-BE49-F238E27FC236}">
                <a16:creationId xmlns:a16="http://schemas.microsoft.com/office/drawing/2014/main" id="{0D65F4EA-8C9A-4086-9313-17766FD0D365}"/>
              </a:ext>
            </a:extLst>
          </p:cNvPr>
          <p:cNvSpPr/>
          <p:nvPr/>
        </p:nvSpPr>
        <p:spPr>
          <a:xfrm>
            <a:off x="3217932" y="3199713"/>
            <a:ext cx="377489" cy="27135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سهم: لليمين 13">
            <a:extLst>
              <a:ext uri="{FF2B5EF4-FFF2-40B4-BE49-F238E27FC236}">
                <a16:creationId xmlns:a16="http://schemas.microsoft.com/office/drawing/2014/main" id="{207573F6-EF58-4C62-8FE5-94D99D9C8D4D}"/>
              </a:ext>
            </a:extLst>
          </p:cNvPr>
          <p:cNvSpPr/>
          <p:nvPr/>
        </p:nvSpPr>
        <p:spPr>
          <a:xfrm>
            <a:off x="7850332" y="4647336"/>
            <a:ext cx="572832" cy="324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5" name="سهم: لليمين 24">
            <a:extLst>
              <a:ext uri="{FF2B5EF4-FFF2-40B4-BE49-F238E27FC236}">
                <a16:creationId xmlns:a16="http://schemas.microsoft.com/office/drawing/2014/main" id="{79CF59FA-2A86-4449-A143-62CC876B2A75}"/>
              </a:ext>
            </a:extLst>
          </p:cNvPr>
          <p:cNvSpPr/>
          <p:nvPr/>
        </p:nvSpPr>
        <p:spPr>
          <a:xfrm flipH="1">
            <a:off x="3692502" y="4647336"/>
            <a:ext cx="545282" cy="324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6" name="سهم: لليمين 15">
            <a:extLst>
              <a:ext uri="{FF2B5EF4-FFF2-40B4-BE49-F238E27FC236}">
                <a16:creationId xmlns:a16="http://schemas.microsoft.com/office/drawing/2014/main" id="{A2577FAF-8E5C-4DC7-93F1-05C2199F0211}"/>
              </a:ext>
            </a:extLst>
          </p:cNvPr>
          <p:cNvSpPr/>
          <p:nvPr/>
        </p:nvSpPr>
        <p:spPr>
          <a:xfrm>
            <a:off x="7842221" y="5745721"/>
            <a:ext cx="580944" cy="32122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8" name="سهم: لليمين 17">
            <a:extLst>
              <a:ext uri="{FF2B5EF4-FFF2-40B4-BE49-F238E27FC236}">
                <a16:creationId xmlns:a16="http://schemas.microsoft.com/office/drawing/2014/main" id="{33D0D2EF-0285-4D40-9DB0-9C7B3235A937}"/>
              </a:ext>
            </a:extLst>
          </p:cNvPr>
          <p:cNvSpPr/>
          <p:nvPr/>
        </p:nvSpPr>
        <p:spPr>
          <a:xfrm flipH="1">
            <a:off x="3692501" y="5742947"/>
            <a:ext cx="545283" cy="324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F7E5547-FECF-4D0A-99B1-433D06D42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r="5943"/>
          <a:stretch/>
        </p:blipFill>
        <p:spPr>
          <a:xfrm>
            <a:off x="9259832" y="12556"/>
            <a:ext cx="2720484" cy="34314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4758499-90DF-4775-9118-F00352D8B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r="52904"/>
          <a:stretch/>
        </p:blipFill>
        <p:spPr>
          <a:xfrm>
            <a:off x="211686" y="0"/>
            <a:ext cx="27204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25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58ACC1F1-0AA2-D2F8-35B0-04ECE47F6D61}"/>
              </a:ext>
            </a:extLst>
          </p:cNvPr>
          <p:cNvSpPr/>
          <p:nvPr/>
        </p:nvSpPr>
        <p:spPr>
          <a:xfrm>
            <a:off x="883920" y="985994"/>
            <a:ext cx="10556240" cy="516701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ar-SA" sz="280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DA0FA7-7871-4700-BEB3-39A1E69C2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7" t="15261" r="11250" b="17762"/>
          <a:stretch/>
        </p:blipFill>
        <p:spPr>
          <a:xfrm>
            <a:off x="1028027" y="1187450"/>
            <a:ext cx="10088316" cy="468455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3D85199-6F41-4024-8A1F-EF2A2D53F306}"/>
              </a:ext>
            </a:extLst>
          </p:cNvPr>
          <p:cNvSpPr/>
          <p:nvPr/>
        </p:nvSpPr>
        <p:spPr>
          <a:xfrm>
            <a:off x="0" y="725785"/>
            <a:ext cx="16954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خمسة شرطة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CA7AE5B-C1AE-4B93-9F77-04C81D6FECBE}"/>
              </a:ext>
            </a:extLst>
          </p:cNvPr>
          <p:cNvSpPr/>
          <p:nvPr/>
        </p:nvSpPr>
        <p:spPr>
          <a:xfrm>
            <a:off x="10496550" y="5888335"/>
            <a:ext cx="16954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خمسة شرطة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AE01588-3F9C-42B4-9CA8-5ADEEC1081AF}"/>
              </a:ext>
            </a:extLst>
          </p:cNvPr>
          <p:cNvSpPr/>
          <p:nvPr/>
        </p:nvSpPr>
        <p:spPr>
          <a:xfrm>
            <a:off x="10499719" y="704990"/>
            <a:ext cx="16954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ثلاثة شرطة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AF60267-1A6D-4BC1-9473-3C2222583FB9}"/>
              </a:ext>
            </a:extLst>
          </p:cNvPr>
          <p:cNvSpPr/>
          <p:nvPr/>
        </p:nvSpPr>
        <p:spPr>
          <a:xfrm>
            <a:off x="0" y="5881380"/>
            <a:ext cx="16954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ثلاثة شرطة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DB1FDD9-3673-C9C8-9BC1-EE8CFCC79E68}"/>
              </a:ext>
            </a:extLst>
          </p:cNvPr>
          <p:cNvSpPr/>
          <p:nvPr/>
        </p:nvSpPr>
        <p:spPr>
          <a:xfrm>
            <a:off x="10651363" y="2650242"/>
            <a:ext cx="120535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G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A</a:t>
            </a:r>
          </a:p>
        </p:txBody>
      </p:sp>
    </p:spTree>
    <p:extLst>
      <p:ext uri="{BB962C8B-B14F-4D97-AF65-F5344CB8AC3E}">
        <p14:creationId xmlns:p14="http://schemas.microsoft.com/office/powerpoint/2010/main" val="23211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C5A9360D-5FB8-46CB-9889-FD2403DF0E98}"/>
              </a:ext>
            </a:extLst>
          </p:cNvPr>
          <p:cNvSpPr/>
          <p:nvPr/>
        </p:nvSpPr>
        <p:spPr>
          <a:xfrm>
            <a:off x="883920" y="985994"/>
            <a:ext cx="10556240" cy="516701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ar-SA" sz="280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EFF349-0E33-0F98-B0BC-939A97B2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7" t="2074" r="2781" b="1334"/>
          <a:stretch/>
        </p:blipFill>
        <p:spPr>
          <a:xfrm>
            <a:off x="2814321" y="142240"/>
            <a:ext cx="6532880" cy="6624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A57FEFF-1574-D2BD-DDAC-9731D37C260E}"/>
              </a:ext>
            </a:extLst>
          </p:cNvPr>
          <p:cNvSpPr/>
          <p:nvPr/>
        </p:nvSpPr>
        <p:spPr>
          <a:xfrm>
            <a:off x="10484874" y="2355602"/>
            <a:ext cx="138582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النسخ والمعالجة و إنتاج البروتين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7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641908" y="591976"/>
            <a:ext cx="6908183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الغشاء النووي يكون مثقب لكي يخرج منه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801836" y="5259154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ما سبق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801836" y="329478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- RNA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801835" y="4295710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الرايبوسومات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342844" y="5939512"/>
            <a:ext cx="978408" cy="534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BB4897DF-DE29-4753-B20A-6821D77BB464}"/>
              </a:ext>
            </a:extLst>
          </p:cNvPr>
          <p:cNvSpPr/>
          <p:nvPr/>
        </p:nvSpPr>
        <p:spPr>
          <a:xfrm>
            <a:off x="3801836" y="2314826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RNA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7A6FEAB6-2C0D-4D58-A589-00F02DA7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2197911" y="605734"/>
            <a:ext cx="76749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 من اكتشف  بوصفه ماده وراثية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326805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أفري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هيرشي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تشيس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224169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جريفيث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تشارجاف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64142C4D-568A-4020-BE6B-683AD730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28589-6060-F83D-EF75-8543B00D7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EEDF63C9-ADFE-534A-B8C5-AA6BCB017C5E}"/>
              </a:ext>
            </a:extLst>
          </p:cNvPr>
          <p:cNvSpPr/>
          <p:nvPr/>
        </p:nvSpPr>
        <p:spPr>
          <a:xfrm>
            <a:off x="2197911" y="605734"/>
            <a:ext cx="767492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 من اكتشف  بوصفه ماده وراثية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27C6EA59-A99E-7513-DCDA-8CFE01EEF0C8}"/>
              </a:ext>
            </a:extLst>
          </p:cNvPr>
          <p:cNvSpPr/>
          <p:nvPr/>
        </p:nvSpPr>
        <p:spPr>
          <a:xfrm>
            <a:off x="3935186" y="229813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أفري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62F3842F-56E2-653E-5D01-300DE32D48D7}"/>
              </a:ext>
            </a:extLst>
          </p:cNvPr>
          <p:cNvSpPr/>
          <p:nvPr/>
        </p:nvSpPr>
        <p:spPr>
          <a:xfrm>
            <a:off x="3935186" y="429441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هيرشي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تشيس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A4C8F533-59A2-DB43-4A38-1F8CA278D0E0}"/>
              </a:ext>
            </a:extLst>
          </p:cNvPr>
          <p:cNvSpPr/>
          <p:nvPr/>
        </p:nvSpPr>
        <p:spPr>
          <a:xfrm>
            <a:off x="3935186" y="327969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تشارجاف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9B5377-3F41-30C1-A417-F1E94331AB38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D51281D1-A7A5-EA14-4EE7-78E2BBB60894}"/>
              </a:ext>
            </a:extLst>
          </p:cNvPr>
          <p:cNvSpPr/>
          <p:nvPr/>
        </p:nvSpPr>
        <p:spPr>
          <a:xfrm>
            <a:off x="3935186" y="5275973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واطسون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1CFF7C05-823A-BA88-3004-7F0094DE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3476353" y="624657"/>
            <a:ext cx="5505994" cy="128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القاعدة النيتروجينية التي لا توجد على الحمض النووي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</a:t>
            </a:r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</a:t>
            </a: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3935186" y="43523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الثايمين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3935186" y="2364925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الجوانين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3935186" y="33617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اليوراسيل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489148" y="6120488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2">
            <a:extLst>
              <a:ext uri="{FF2B5EF4-FFF2-40B4-BE49-F238E27FC236}">
                <a16:creationId xmlns:a16="http://schemas.microsoft.com/office/drawing/2014/main" id="{176DB7FA-501C-441A-8BAA-74D3969E9099}"/>
              </a:ext>
            </a:extLst>
          </p:cNvPr>
          <p:cNvSpPr/>
          <p:nvPr/>
        </p:nvSpPr>
        <p:spPr>
          <a:xfrm>
            <a:off x="3935186" y="5349149"/>
            <a:ext cx="4588328" cy="680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السايتوسين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5B4078C5-BA11-4005-BC18-F9770794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سؤال">
            <a:extLst>
              <a:ext uri="{FF2B5EF4-FFF2-40B4-BE49-F238E27FC236}">
                <a16:creationId xmlns:a16="http://schemas.microsoft.com/office/drawing/2014/main" id="{08E6919C-8B25-421D-AFE7-AE1544B18BF2}"/>
              </a:ext>
            </a:extLst>
          </p:cNvPr>
          <p:cNvSpPr/>
          <p:nvPr/>
        </p:nvSpPr>
        <p:spPr>
          <a:xfrm>
            <a:off x="1735723" y="841734"/>
            <a:ext cx="8720554" cy="931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تسلسل القواعد النيتروجينية في شريط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.. RNA 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صحيح">
            <a:extLst>
              <a:ext uri="{FF2B5EF4-FFF2-40B4-BE49-F238E27FC236}">
                <a16:creationId xmlns:a16="http://schemas.microsoft.com/office/drawing/2014/main" id="{080C969E-AC52-4FE2-A092-EA788D369D98}"/>
              </a:ext>
            </a:extLst>
          </p:cNvPr>
          <p:cNvSpPr/>
          <p:nvPr/>
        </p:nvSpPr>
        <p:spPr>
          <a:xfrm>
            <a:off x="2387600" y="3207092"/>
            <a:ext cx="5740400" cy="931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يرتبط الأدنين مع اليوراسيل برابطتين هيدروجينيتين</a:t>
            </a:r>
          </a:p>
        </p:txBody>
      </p:sp>
      <p:sp>
        <p:nvSpPr>
          <p:cNvPr id="11" name="خطأ 1">
            <a:extLst>
              <a:ext uri="{FF2B5EF4-FFF2-40B4-BE49-F238E27FC236}">
                <a16:creationId xmlns:a16="http://schemas.microsoft.com/office/drawing/2014/main" id="{2286935C-B323-4B08-812E-502DBA7A2421}"/>
              </a:ext>
            </a:extLst>
          </p:cNvPr>
          <p:cNvSpPr/>
          <p:nvPr/>
        </p:nvSpPr>
        <p:spPr>
          <a:xfrm>
            <a:off x="2387600" y="4302492"/>
            <a:ext cx="5740400" cy="931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يرتبط الأدنين مع </a:t>
            </a:r>
            <a:r>
              <a:rPr lang="ar-SA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الثايمين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بثلاث روابط هيدروجينية</a:t>
            </a:r>
          </a:p>
        </p:txBody>
      </p:sp>
      <p:sp>
        <p:nvSpPr>
          <p:cNvPr id="13" name="خطأ 2">
            <a:extLst>
              <a:ext uri="{FF2B5EF4-FFF2-40B4-BE49-F238E27FC236}">
                <a16:creationId xmlns:a16="http://schemas.microsoft.com/office/drawing/2014/main" id="{0958A697-EE75-42E3-89EA-5156BD87C883}"/>
              </a:ext>
            </a:extLst>
          </p:cNvPr>
          <p:cNvSpPr/>
          <p:nvPr/>
        </p:nvSpPr>
        <p:spPr>
          <a:xfrm>
            <a:off x="2387600" y="2111692"/>
            <a:ext cx="5740400" cy="931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يرتبط الأدنين مع </a:t>
            </a:r>
            <a:r>
              <a:rPr lang="ar-SA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الثايمين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برابطتين هيدروجينيتين</a:t>
            </a:r>
          </a:p>
        </p:txBody>
      </p:sp>
      <p:sp>
        <p:nvSpPr>
          <p:cNvPr id="14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859889-226B-478D-94C0-C66E085AD60C}"/>
              </a:ext>
            </a:extLst>
          </p:cNvPr>
          <p:cNvSpPr/>
          <p:nvPr/>
        </p:nvSpPr>
        <p:spPr>
          <a:xfrm>
            <a:off x="10525724" y="6014347"/>
            <a:ext cx="978408" cy="4846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خطأ 1">
            <a:extLst>
              <a:ext uri="{FF2B5EF4-FFF2-40B4-BE49-F238E27FC236}">
                <a16:creationId xmlns:a16="http://schemas.microsoft.com/office/drawing/2014/main" id="{6E5A95EC-E373-4C29-8C41-581BC77BEA98}"/>
              </a:ext>
            </a:extLst>
          </p:cNvPr>
          <p:cNvSpPr/>
          <p:nvPr/>
        </p:nvSpPr>
        <p:spPr>
          <a:xfrm>
            <a:off x="2387600" y="5397892"/>
            <a:ext cx="5740400" cy="931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يرتبط الأدنين مع اليوراسيل بثلاث روابط هيدروجينية</a:t>
            </a:r>
          </a:p>
        </p:txBody>
      </p:sp>
      <p:pic>
        <p:nvPicPr>
          <p:cNvPr id="2" name="Picture 18" descr="Energy Appraiser Certification- Exam Icon - NIA">
            <a:extLst>
              <a:ext uri="{FF2B5EF4-FFF2-40B4-BE49-F238E27FC236}">
                <a16:creationId xmlns:a16="http://schemas.microsoft.com/office/drawing/2014/main" id="{01049191-CB3B-4D25-AD57-1731E754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" y="4750880"/>
            <a:ext cx="1668208" cy="16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4C32F51-038B-0C65-01A3-0C70AFDF0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57" y="2257804"/>
            <a:ext cx="2656559" cy="3761561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68B6965-9578-413C-3360-6C5CCCBA4300}"/>
              </a:ext>
            </a:extLst>
          </p:cNvPr>
          <p:cNvSpPr/>
          <p:nvPr/>
        </p:nvSpPr>
        <p:spPr>
          <a:xfrm>
            <a:off x="11014928" y="3843688"/>
            <a:ext cx="97840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33509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</TotalTime>
  <Words>300</Words>
  <Application>Microsoft Office PowerPoint</Application>
  <PresentationFormat>شاشة عريضة</PresentationFormat>
  <Paragraphs>73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تحصيلي أحياء 3</dc:title>
  <dc:creator>أسماء الباحسين</dc:creator>
  <cp:lastModifiedBy>أسماء الباحسين</cp:lastModifiedBy>
  <cp:revision>61</cp:revision>
  <dcterms:created xsi:type="dcterms:W3CDTF">2020-10-07T07:23:27Z</dcterms:created>
  <dcterms:modified xsi:type="dcterms:W3CDTF">2025-04-20T21:19:20Z</dcterms:modified>
</cp:coreProperties>
</file>