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437" r:id="rId3"/>
    <p:sldId id="445" r:id="rId4"/>
    <p:sldId id="268" r:id="rId5"/>
    <p:sldId id="456" r:id="rId6"/>
    <p:sldId id="457" r:id="rId7"/>
    <p:sldId id="455" r:id="rId8"/>
    <p:sldId id="446" r:id="rId9"/>
    <p:sldId id="449" r:id="rId10"/>
    <p:sldId id="451" r:id="rId11"/>
    <p:sldId id="452" r:id="rId12"/>
    <p:sldId id="453" r:id="rId13"/>
    <p:sldId id="442" r:id="rId14"/>
    <p:sldId id="441" r:id="rId15"/>
    <p:sldId id="267" r:id="rId16"/>
    <p:sldId id="444" r:id="rId17"/>
    <p:sldId id="262" r:id="rId18"/>
    <p:sldId id="454" r:id="rId19"/>
    <p:sldId id="278" r:id="rId20"/>
    <p:sldId id="443" r:id="rId21"/>
    <p:sldId id="263" r:id="rId22"/>
    <p:sldId id="463" r:id="rId23"/>
    <p:sldId id="461" r:id="rId24"/>
    <p:sldId id="459" r:id="rId25"/>
    <p:sldId id="460" r:id="rId26"/>
    <p:sldId id="462" r:id="rId27"/>
    <p:sldId id="282" r:id="rId28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FE5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938" autoAdjust="0"/>
  </p:normalViewPr>
  <p:slideViewPr>
    <p:cSldViewPr snapToGrid="0">
      <p:cViewPr>
        <p:scale>
          <a:sx n="50" d="100"/>
          <a:sy n="50" d="100"/>
        </p:scale>
        <p:origin x="128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20A9E6F-B3B5-4E4C-9D72-A82B8B36D3DC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373AC65-0FDB-41FD-95CE-19338C534D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66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356EA-E67B-464B-AEAD-4E6B35F00BA6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310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326B-0E12-44E4-9A80-5EE6D616042E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884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AF3A-13C2-473E-9C97-8CCEB0D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68806-C18B-4AE7-8A80-9B567425B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71C8E-C1BD-4423-B421-C57ED304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AFF58-3381-4820-A0F1-1ADE468F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B7A9-A957-4EFA-BC11-FE5E4C3E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288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B05E-40DE-4CCC-A4A5-985109A08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CF5B5-075C-4E9D-A6BD-1BD661D1E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CF4F0-BB7B-42A0-8761-DB644C11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CA4F4-E1CE-4A21-9BB8-253BE76F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B9BFB-294B-4D2A-8E61-C0714B27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744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9702E-B69F-4CDB-B8AB-5769144A5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934CC-46A2-4B95-89F7-D1B69BDE9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66C9E-708A-4CD6-B488-DC350E45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9DE9B-C9D7-4117-920B-F9350F7D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58496-9955-48A9-8072-11DBD1B2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035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D7DB-CF7E-413F-A5B4-55CA69E7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C160-E943-4C02-BDE4-36683E988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8560-DA7C-4738-9AF0-B1BBDE8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DFE99-BD2E-4742-8BF6-5A77FFE6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3C1D1-E231-4AF7-9A79-EEAA8F4B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123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8B1B-57F3-42C6-8129-6FE9F14E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B7E6-1673-44FE-9E84-B464EE45D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B078-BCE0-4E1D-BDF9-01FF5C25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EE7B-F749-411A-9FBB-869B5DE9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F053C-7F9C-4792-AA62-E209BA4E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37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9361-14E4-44CD-B97D-A3A4A899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8C981-3A26-4491-AB7A-4053E456B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4FB9C-5449-4961-BDE1-8AFD14884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F3722-90C1-4FBA-B473-4A403806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06524-0434-4AD1-8D91-6EAE7060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9D980-44CF-4154-894A-FA1EA4FC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512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943B-14AC-4EFA-934F-FB1ABADB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A7C18-5C7B-458F-A26D-9BDD5B4D5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53FBD-06AF-45F5-985D-32A1F8408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627BE-08BE-4F4F-B8CD-1CBF99633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445A3-351F-4BF9-9ADC-77753982A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27814-7BF8-4B91-A8EE-F05A7A38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1EF63-131B-454D-91D2-C38D57BA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CDA8E-DB64-4700-A199-6C6159D2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45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002C-E770-4336-8E72-73530E53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D5EF2-5623-4EAA-BA85-C9208438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5760D-8312-4780-B1F1-151B7854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D100C-C7AA-40FA-A28A-77A96E14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51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DE93A-A56A-4D32-A79A-8E6E4812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3C6C9-E705-4D03-9583-11E633E7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7DA7D-B4C6-4883-B7A1-9CD7C6B5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070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8C08-8482-4ECB-9F1A-3E03FA25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5E59-292A-4EF6-A1B8-D314D1317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378D6-5E00-405B-A2CC-9676F9C43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E13D1-C7EB-4963-883F-C2F63055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669A4-906C-4AA8-B27E-D0C2578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D12-046D-4695-9AB6-96568481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164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BECD-D52B-49E7-8BE7-67316A42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B8122-11E5-440C-AD1F-A448966E3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EA1C9-4B27-42DC-A990-3944CF1A5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52A61-8579-466D-A05C-2E64797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29027-F23A-420F-8940-BF0F0667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E5A3-4903-42D4-85AB-BF0AE591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347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7F258-8C2C-468D-8DFA-233EA207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43C4D-0149-4409-A658-73BF98B8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B60A6-E092-4F2C-83C1-8667816EB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7F76-E74E-41CC-8B0E-F1297F229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5A4F1-9C32-4C14-9B19-35016D84D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590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E653-F539-4FED-B807-237ABAF0529B}"/>
              </a:ext>
            </a:extLst>
          </p:cNvPr>
          <p:cNvSpPr txBox="1">
            <a:spLocks/>
          </p:cNvSpPr>
          <p:nvPr/>
        </p:nvSpPr>
        <p:spPr>
          <a:xfrm>
            <a:off x="813816" y="438912"/>
            <a:ext cx="10564368" cy="2743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ar-S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     تدريبات تحصيلي مادة أحياء2-3</a:t>
            </a:r>
            <a:endParaRPr lang="ar-SA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00000"/>
              </a:lnSpc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                                                              ( </a:t>
            </a:r>
            <a:r>
              <a:rPr lang="ar-SA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الفصل </a:t>
            </a:r>
            <a:r>
              <a:rPr lang="ar-SA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3</a:t>
            </a:r>
            <a:r>
              <a:rPr lang="ar-SA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)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      </a:t>
            </a:r>
            <a:endParaRPr lang="ar-S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                        أ / أسماء الباحسين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</p:txBody>
      </p:sp>
      <p:pic>
        <p:nvPicPr>
          <p:cNvPr id="2050" name="Picture 2" descr="Biology - Things We Don't Know">
            <a:extLst>
              <a:ext uri="{FF2B5EF4-FFF2-40B4-BE49-F238E27FC236}">
                <a16:creationId xmlns:a16="http://schemas.microsoft.com/office/drawing/2014/main" id="{4EACA2B2-CC2F-4FA2-B06E-08EDB4DAD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2" b="10534"/>
          <a:stretch/>
        </p:blipFill>
        <p:spPr bwMode="auto">
          <a:xfrm>
            <a:off x="2103120" y="3429000"/>
            <a:ext cx="7985760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ology icon">
            <a:extLst>
              <a:ext uri="{FF2B5EF4-FFF2-40B4-BE49-F238E27FC236}">
                <a16:creationId xmlns:a16="http://schemas.microsoft.com/office/drawing/2014/main" id="{16720585-EE5B-4B6D-9253-1C81569B6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" y="2214372"/>
            <a:ext cx="193548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ell, science, biology, research icon">
            <a:extLst>
              <a:ext uri="{FF2B5EF4-FFF2-40B4-BE49-F238E27FC236}">
                <a16:creationId xmlns:a16="http://schemas.microsoft.com/office/drawing/2014/main" id="{46A34C71-4D46-4140-A689-3C09DCC6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672" y="2337816"/>
            <a:ext cx="193548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Energy Appraiser Certification- Exam Icon - NIA">
            <a:extLst>
              <a:ext uri="{FF2B5EF4-FFF2-40B4-BE49-F238E27FC236}">
                <a16:creationId xmlns:a16="http://schemas.microsoft.com/office/drawing/2014/main" id="{BA3599C3-4E0D-4432-9085-5066252E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D1C6C1-9562-4D47-AFE9-FCADB5C71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338" y="4750880"/>
            <a:ext cx="1428750" cy="1581912"/>
          </a:xfrm>
          <a:prstGeom prst="rect">
            <a:avLst/>
          </a:prstGeom>
        </p:spPr>
      </p:pic>
      <p:pic>
        <p:nvPicPr>
          <p:cNvPr id="1026" name="Picture 2" descr="صور شعار وزارة التعليم 1441 - موقع المحيط">
            <a:extLst>
              <a:ext uri="{FF2B5EF4-FFF2-40B4-BE49-F238E27FC236}">
                <a16:creationId xmlns:a16="http://schemas.microsoft.com/office/drawing/2014/main" id="{C31E54AC-9822-4EB5-8070-14E0FBB87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11111" r="14876" b="19013"/>
          <a:stretch/>
        </p:blipFill>
        <p:spPr bwMode="auto">
          <a:xfrm>
            <a:off x="863936" y="488112"/>
            <a:ext cx="1413258" cy="9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6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A1C22-EFBB-2C62-AA79-00BD970DD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صحيح">
            <a:extLst>
              <a:ext uri="{FF2B5EF4-FFF2-40B4-BE49-F238E27FC236}">
                <a16:creationId xmlns:a16="http://schemas.microsoft.com/office/drawing/2014/main" id="{06ABA389-3A8D-B6CD-A228-3FA5B30669CD}"/>
              </a:ext>
            </a:extLst>
          </p:cNvPr>
          <p:cNvSpPr/>
          <p:nvPr/>
        </p:nvSpPr>
        <p:spPr>
          <a:xfrm>
            <a:off x="3620225" y="550083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الطور البيني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5614F982-20F1-A893-C1F6-EDBE8A66EA1C}"/>
              </a:ext>
            </a:extLst>
          </p:cNvPr>
          <p:cNvSpPr/>
          <p:nvPr/>
        </p:nvSpPr>
        <p:spPr>
          <a:xfrm>
            <a:off x="3620225" y="338186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الطور النهائي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38F5398B-134F-7046-911F-4A612DCC5FD3}"/>
              </a:ext>
            </a:extLst>
          </p:cNvPr>
          <p:cNvSpPr/>
          <p:nvPr/>
        </p:nvSpPr>
        <p:spPr>
          <a:xfrm>
            <a:off x="3620226" y="232237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الانقسام المتساوي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234024-D596-BB4F-1087-A3BB836C1FEE}"/>
              </a:ext>
            </a:extLst>
          </p:cNvPr>
          <p:cNvSpPr/>
          <p:nvPr/>
        </p:nvSpPr>
        <p:spPr>
          <a:xfrm>
            <a:off x="1017418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8600B4B8-A2CE-7F06-03D6-8F4F97BA2AA2}"/>
              </a:ext>
            </a:extLst>
          </p:cNvPr>
          <p:cNvSpPr/>
          <p:nvPr/>
        </p:nvSpPr>
        <p:spPr>
          <a:xfrm>
            <a:off x="3620225" y="444135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الطور الانفصالي</a:t>
            </a:r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3219C7B9-8E06-6296-0FC5-0DE071FB34F5}"/>
              </a:ext>
            </a:extLst>
          </p:cNvPr>
          <p:cNvSpPr/>
          <p:nvPr/>
        </p:nvSpPr>
        <p:spPr>
          <a:xfrm>
            <a:off x="2820978" y="524409"/>
            <a:ext cx="618682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أي الأطوار تحدث عملية</a:t>
            </a:r>
          </a:p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نسخ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DNA 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؟</a:t>
            </a:r>
          </a:p>
        </p:txBody>
      </p:sp>
      <p:pic>
        <p:nvPicPr>
          <p:cNvPr id="4" name="Picture 18" descr="Energy Appraiser Certification- Exam Icon - NIA">
            <a:extLst>
              <a:ext uri="{FF2B5EF4-FFF2-40B4-BE49-F238E27FC236}">
                <a16:creationId xmlns:a16="http://schemas.microsoft.com/office/drawing/2014/main" id="{5702DF63-0B59-FA98-4D10-526332AB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91E69-2E3C-DA60-4EC3-7163DBE06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صحيح">
            <a:extLst>
              <a:ext uri="{FF2B5EF4-FFF2-40B4-BE49-F238E27FC236}">
                <a16:creationId xmlns:a16="http://schemas.microsoft.com/office/drawing/2014/main" id="{FC2EB3A8-F9AF-6FBC-4F4A-A46305692AC4}"/>
              </a:ext>
            </a:extLst>
          </p:cNvPr>
          <p:cNvSpPr/>
          <p:nvPr/>
        </p:nvSpPr>
        <p:spPr>
          <a:xfrm>
            <a:off x="3620226" y="33203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صعوبة الحصول على الغذاء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63178BDA-D424-7E2A-B64C-6316C6A93616}"/>
              </a:ext>
            </a:extLst>
          </p:cNvPr>
          <p:cNvSpPr/>
          <p:nvPr/>
        </p:nvSpPr>
        <p:spPr>
          <a:xfrm>
            <a:off x="3620226" y="43511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المحافظة على بقائها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17A8A24D-2A1F-B26D-B83C-7441C2A9B1BD}"/>
              </a:ext>
            </a:extLst>
          </p:cNvPr>
          <p:cNvSpPr/>
          <p:nvPr/>
        </p:nvSpPr>
        <p:spPr>
          <a:xfrm>
            <a:off x="3620226" y="232237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نموها وتصبح خلية كبيرة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EEDEA6-572D-3FF7-A528-3767C7386B1B}"/>
              </a:ext>
            </a:extLst>
          </p:cNvPr>
          <p:cNvSpPr/>
          <p:nvPr/>
        </p:nvSpPr>
        <p:spPr>
          <a:xfrm>
            <a:off x="1017418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E3D177AA-C522-86C7-AF7A-16DEF54DA084}"/>
              </a:ext>
            </a:extLst>
          </p:cNvPr>
          <p:cNvSpPr/>
          <p:nvPr/>
        </p:nvSpPr>
        <p:spPr>
          <a:xfrm>
            <a:off x="362022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سهولة التخلص من الفضلات</a:t>
            </a:r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6D8BDD4C-14ED-69D0-CDC7-CF52BB0A66B7}"/>
              </a:ext>
            </a:extLst>
          </p:cNvPr>
          <p:cNvSpPr/>
          <p:nvPr/>
        </p:nvSpPr>
        <p:spPr>
          <a:xfrm>
            <a:off x="2820978" y="524409"/>
            <a:ext cx="618682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كلما نمت الخلية يزداد حجمها مقارنة بمساحة سطحها وهذا يؤدي إلى</a:t>
            </a:r>
          </a:p>
        </p:txBody>
      </p:sp>
      <p:pic>
        <p:nvPicPr>
          <p:cNvPr id="4" name="Picture 18" descr="Energy Appraiser Certification- Exam Icon - NIA">
            <a:extLst>
              <a:ext uri="{FF2B5EF4-FFF2-40B4-BE49-F238E27FC236}">
                <a16:creationId xmlns:a16="http://schemas.microsoft.com/office/drawing/2014/main" id="{D1CB071F-0997-C1B6-8927-188D92B53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41785-E2BC-28F5-F8AD-95E17967D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صحيح">
            <a:extLst>
              <a:ext uri="{FF2B5EF4-FFF2-40B4-BE49-F238E27FC236}">
                <a16:creationId xmlns:a16="http://schemas.microsoft.com/office/drawing/2014/main" id="{B0FE7A8C-430E-1A04-FA23-358F5FFF1F84}"/>
              </a:ext>
            </a:extLst>
          </p:cNvPr>
          <p:cNvSpPr/>
          <p:nvPr/>
        </p:nvSpPr>
        <p:spPr>
          <a:xfrm>
            <a:off x="2324826" y="3269553"/>
            <a:ext cx="7532370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مرحلة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وحتى الطور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الإستوائي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E3705EDD-5B4E-AFAA-BAC1-BE179FE941E3}"/>
              </a:ext>
            </a:extLst>
          </p:cNvPr>
          <p:cNvSpPr/>
          <p:nvPr/>
        </p:nvSpPr>
        <p:spPr>
          <a:xfrm>
            <a:off x="2324826" y="4300371"/>
            <a:ext cx="7532370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مرحلة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وحتى الطور الانفصالي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C40C4585-AC80-59D8-D113-8D8C63AEA86C}"/>
              </a:ext>
            </a:extLst>
          </p:cNvPr>
          <p:cNvSpPr/>
          <p:nvPr/>
        </p:nvSpPr>
        <p:spPr>
          <a:xfrm>
            <a:off x="2324826" y="2271575"/>
            <a:ext cx="7532370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 مرحلة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G1 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وحتى الطور الانفصالي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BAA23E-3156-AB36-559C-287C47ACD610}"/>
              </a:ext>
            </a:extLst>
          </p:cNvPr>
          <p:cNvSpPr/>
          <p:nvPr/>
        </p:nvSpPr>
        <p:spPr>
          <a:xfrm>
            <a:off x="1017418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504F82DC-CEAB-80CA-8D50-EEB8A95F4832}"/>
              </a:ext>
            </a:extLst>
          </p:cNvPr>
          <p:cNvSpPr/>
          <p:nvPr/>
        </p:nvSpPr>
        <p:spPr>
          <a:xfrm>
            <a:off x="2324826" y="5298349"/>
            <a:ext cx="7532370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مرحلة الطور التمهيدي وحتى الطور النهائي</a:t>
            </a:r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B68AB9F2-3893-DFCE-1000-5A1916BC6054}"/>
              </a:ext>
            </a:extLst>
          </p:cNvPr>
          <p:cNvSpPr/>
          <p:nvPr/>
        </p:nvSpPr>
        <p:spPr>
          <a:xfrm>
            <a:off x="2820978" y="524409"/>
            <a:ext cx="618682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كلما نمت الخلية يزداد حجمها مقارنة بمساحة سطحها وهذا يؤدي إلى</a:t>
            </a:r>
          </a:p>
        </p:txBody>
      </p:sp>
      <p:pic>
        <p:nvPicPr>
          <p:cNvPr id="4" name="Picture 18" descr="Energy Appraiser Certification- Exam Icon - NIA">
            <a:extLst>
              <a:ext uri="{FF2B5EF4-FFF2-40B4-BE49-F238E27FC236}">
                <a16:creationId xmlns:a16="http://schemas.microsoft.com/office/drawing/2014/main" id="{95C397F0-C6C3-731D-A281-B73DE9DF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9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CA16F8D-2BFD-E238-65B0-78A8D8526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1" r="2857"/>
          <a:stretch/>
        </p:blipFill>
        <p:spPr>
          <a:xfrm>
            <a:off x="1726691" y="124327"/>
            <a:ext cx="8962591" cy="66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1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7771-A396-9031-02F5-CAE8C7C44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صحيح">
            <a:extLst>
              <a:ext uri="{FF2B5EF4-FFF2-40B4-BE49-F238E27FC236}">
                <a16:creationId xmlns:a16="http://schemas.microsoft.com/office/drawing/2014/main" id="{C7C7DBB4-C9DB-0369-EFB5-89F9D65AF7A8}"/>
              </a:ext>
            </a:extLst>
          </p:cNvPr>
          <p:cNvSpPr/>
          <p:nvPr/>
        </p:nvSpPr>
        <p:spPr>
          <a:xfrm>
            <a:off x="3620226" y="33203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الاستوائي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6AAEB253-4C69-E2E0-9B73-F4C6D582287B}"/>
              </a:ext>
            </a:extLst>
          </p:cNvPr>
          <p:cNvSpPr/>
          <p:nvPr/>
        </p:nvSpPr>
        <p:spPr>
          <a:xfrm>
            <a:off x="3620226" y="43511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الانفصالي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FEBEF1CE-CC1C-8EDD-7BB7-C70D0D8487E7}"/>
              </a:ext>
            </a:extLst>
          </p:cNvPr>
          <p:cNvSpPr/>
          <p:nvPr/>
        </p:nvSpPr>
        <p:spPr>
          <a:xfrm>
            <a:off x="3620226" y="232237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التمهيدي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CDA310-D722-FB0A-5118-A504AAD28739}"/>
              </a:ext>
            </a:extLst>
          </p:cNvPr>
          <p:cNvSpPr/>
          <p:nvPr/>
        </p:nvSpPr>
        <p:spPr>
          <a:xfrm>
            <a:off x="1017418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07DE920B-DFE2-EDC6-EA4C-9F12D9874448}"/>
              </a:ext>
            </a:extLst>
          </p:cNvPr>
          <p:cNvSpPr/>
          <p:nvPr/>
        </p:nvSpPr>
        <p:spPr>
          <a:xfrm>
            <a:off x="362022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النهائي</a:t>
            </a:r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45E4ECDA-3374-8A83-DB8A-AE5D41E3B434}"/>
              </a:ext>
            </a:extLst>
          </p:cNvPr>
          <p:cNvSpPr/>
          <p:nvPr/>
        </p:nvSpPr>
        <p:spPr>
          <a:xfrm>
            <a:off x="2820978" y="524409"/>
            <a:ext cx="618682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مراحل الانقسام المتساوي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تظهر في الشكل المجاور ؟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3B21FBE-B836-17B2-0E6A-3D961CB6D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923" y="2513131"/>
            <a:ext cx="2724530" cy="30579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18" descr="Energy Appraiser Certification- Exam Icon - NIA">
            <a:extLst>
              <a:ext uri="{FF2B5EF4-FFF2-40B4-BE49-F238E27FC236}">
                <a16:creationId xmlns:a16="http://schemas.microsoft.com/office/drawing/2014/main" id="{5BE7B052-736B-BF20-B8A0-5B1B1C67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79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التمهيدي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3511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الانفصالي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الاستوائي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النهائي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8B5EFA00-E097-4AE3-AA71-D13DA090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السؤال">
            <a:extLst>
              <a:ext uri="{FF2B5EF4-FFF2-40B4-BE49-F238E27FC236}">
                <a16:creationId xmlns:a16="http://schemas.microsoft.com/office/drawing/2014/main" id="{60D1C9F1-3923-0411-AD98-6896DC513295}"/>
              </a:ext>
            </a:extLst>
          </p:cNvPr>
          <p:cNvSpPr/>
          <p:nvPr/>
        </p:nvSpPr>
        <p:spPr>
          <a:xfrm>
            <a:off x="3180697" y="506812"/>
            <a:ext cx="5830606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تختفي النوية في الطور ...</a:t>
            </a:r>
          </a:p>
        </p:txBody>
      </p:sp>
    </p:spTree>
    <p:extLst>
      <p:ext uri="{BB962C8B-B14F-4D97-AF65-F5344CB8AC3E}">
        <p14:creationId xmlns:p14="http://schemas.microsoft.com/office/powerpoint/2010/main" val="29798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3ACDC-9855-C0B1-97D5-F1FC278DF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صحيح">
            <a:extLst>
              <a:ext uri="{FF2B5EF4-FFF2-40B4-BE49-F238E27FC236}">
                <a16:creationId xmlns:a16="http://schemas.microsoft.com/office/drawing/2014/main" id="{CD7A9821-AC47-60A9-F7D0-1B1902DC948C}"/>
              </a:ext>
            </a:extLst>
          </p:cNvPr>
          <p:cNvSpPr/>
          <p:nvPr/>
        </p:nvSpPr>
        <p:spPr>
          <a:xfrm>
            <a:off x="3620225" y="550083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الطور النهائي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65284710-3F12-8F43-C9B9-49F514197491}"/>
              </a:ext>
            </a:extLst>
          </p:cNvPr>
          <p:cNvSpPr/>
          <p:nvPr/>
        </p:nvSpPr>
        <p:spPr>
          <a:xfrm>
            <a:off x="3620225" y="338186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الطور الاستوائي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A28155FF-B2B7-1E5E-63E9-1768CBDF097F}"/>
              </a:ext>
            </a:extLst>
          </p:cNvPr>
          <p:cNvSpPr/>
          <p:nvPr/>
        </p:nvSpPr>
        <p:spPr>
          <a:xfrm>
            <a:off x="3620226" y="232237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الطور التمهيدي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D577E5-BC4D-DD2D-5CD9-BA82D0964631}"/>
              </a:ext>
            </a:extLst>
          </p:cNvPr>
          <p:cNvSpPr/>
          <p:nvPr/>
        </p:nvSpPr>
        <p:spPr>
          <a:xfrm>
            <a:off x="1017418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37BF032-C1E0-6530-D697-7861A9833804}"/>
              </a:ext>
            </a:extLst>
          </p:cNvPr>
          <p:cNvSpPr/>
          <p:nvPr/>
        </p:nvSpPr>
        <p:spPr>
          <a:xfrm>
            <a:off x="3620225" y="444135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الطور الانفصالي</a:t>
            </a:r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6286B8C7-177F-BCA8-CB41-9620AADC014C}"/>
              </a:ext>
            </a:extLst>
          </p:cNvPr>
          <p:cNvSpPr/>
          <p:nvPr/>
        </p:nvSpPr>
        <p:spPr>
          <a:xfrm>
            <a:off x="2820978" y="524409"/>
            <a:ext cx="618682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متى يبدأ تكون النوية و الغشاء النووي في الانقسام المتساوي ؟</a:t>
            </a:r>
          </a:p>
        </p:txBody>
      </p:sp>
      <p:pic>
        <p:nvPicPr>
          <p:cNvPr id="4" name="Picture 18" descr="Energy Appraiser Certification- Exam Icon - NIA">
            <a:extLst>
              <a:ext uri="{FF2B5EF4-FFF2-40B4-BE49-F238E27FC236}">
                <a16:creationId xmlns:a16="http://schemas.microsoft.com/office/drawing/2014/main" id="{4AD44167-EEDA-47B8-2A0F-556C62A7B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6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199694" y="498385"/>
            <a:ext cx="7792611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الفرق بين خلية حيوانية و خلية نباتية في الطور التمهيدي من الانقسام المتساوي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وجود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المريكزات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تكاثف الكروموسومات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اختفاء النوية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وجود خيوط المغزل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64142C4D-568A-4020-BE6B-683AD7306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7BE82-B59F-AF85-3F1F-C4D6D68E0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FFDDBE67-1DCB-EDDD-2552-61B8354D3DDE}"/>
              </a:ext>
            </a:extLst>
          </p:cNvPr>
          <p:cNvSpPr/>
          <p:nvPr/>
        </p:nvSpPr>
        <p:spPr>
          <a:xfrm>
            <a:off x="1577131" y="605734"/>
            <a:ext cx="9304438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 فحصك لخلية تحت سطح المجهر لاحظت وجود تخصر , أي مما يلي تتوقع أن توجد فيه هذه الخلية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2DC1AC2D-79E7-50EB-5E9B-6F9E1FD6EFEE}"/>
              </a:ext>
            </a:extLst>
          </p:cNvPr>
          <p:cNvSpPr/>
          <p:nvPr/>
        </p:nvSpPr>
        <p:spPr>
          <a:xfrm>
            <a:off x="3935186" y="41393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جلد الإنسان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A424C2DD-2D5A-0FA8-2407-99B6FCB46E29}"/>
              </a:ext>
            </a:extLst>
          </p:cNvPr>
          <p:cNvSpPr/>
          <p:nvPr/>
        </p:nvSpPr>
        <p:spPr>
          <a:xfrm>
            <a:off x="3935186" y="319053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ورقة فول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DDEB67D7-E8BD-C227-F059-96F26FDF6104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ثمرة خوخ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F5501C-303B-E378-D7D1-11355624B73B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F3AC1FB9-B069-A997-B63C-E82DF06EA35D}"/>
              </a:ext>
            </a:extLst>
          </p:cNvPr>
          <p:cNvSpPr/>
          <p:nvPr/>
        </p:nvSpPr>
        <p:spPr>
          <a:xfrm>
            <a:off x="3935186" y="50882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جذر البرتقال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285E4FF7-1192-D504-EDC8-31F38708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0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436871"/>
              </p:ext>
            </p:extLst>
          </p:nvPr>
        </p:nvGraphicFramePr>
        <p:xfrm>
          <a:off x="1017991" y="962056"/>
          <a:ext cx="10116000" cy="53371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5067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الخلية</a:t>
                      </a:r>
                      <a:r>
                        <a:rPr lang="ar-SA" sz="32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 الحيوانية </a:t>
                      </a:r>
                      <a:endParaRPr lang="ar-S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الخلية النباتية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02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المريكزات</a:t>
                      </a:r>
                      <a:r>
                        <a:rPr lang="ar-SA" sz="32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 </a:t>
                      </a:r>
                      <a:endParaRPr lang="ar-SA" sz="3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توجد </a:t>
                      </a:r>
                      <a:r>
                        <a:rPr lang="ar-SA" sz="3200" b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مريكزات</a:t>
                      </a:r>
                      <a:r>
                        <a:rPr lang="ar-SA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لا توجد </a:t>
                      </a:r>
                      <a:r>
                        <a:rPr lang="ar-SA" sz="3200" b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مريكزات</a:t>
                      </a:r>
                      <a:r>
                        <a:rPr lang="ar-SA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8444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انقسام السيتوبلازم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يحدث</a:t>
                      </a:r>
                    </a:p>
                    <a:p>
                      <a:pPr algn="ctr" rtl="1"/>
                      <a:r>
                        <a:rPr lang="ar-SA" sz="3200" b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تخصرفي</a:t>
                      </a:r>
                      <a:r>
                        <a:rPr lang="ar-SA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وسط الخلية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تتكون</a:t>
                      </a:r>
                    </a:p>
                    <a:p>
                      <a:pPr algn="ctr" rtl="1"/>
                      <a:r>
                        <a:rPr lang="ar-SA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الصفيحة الوسطى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5607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27501802"/>
                  </a:ext>
                </a:extLst>
              </a:tr>
            </a:tbl>
          </a:graphicData>
        </a:graphic>
      </p:graphicFrame>
      <p:sp>
        <p:nvSpPr>
          <p:cNvPr id="3" name="مستطيل 2">
            <a:extLst>
              <a:ext uri="{FF2B5EF4-FFF2-40B4-BE49-F238E27FC236}">
                <a16:creationId xmlns:a16="http://schemas.microsoft.com/office/drawing/2014/main" id="{C88B47E9-3B93-4802-A800-41D5460807FA}"/>
              </a:ext>
            </a:extLst>
          </p:cNvPr>
          <p:cNvSpPr/>
          <p:nvPr/>
        </p:nvSpPr>
        <p:spPr>
          <a:xfrm>
            <a:off x="5131268" y="1968383"/>
            <a:ext cx="3564000" cy="73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783DA91-4A7A-40E6-849F-37CDDA60B2A0}"/>
              </a:ext>
            </a:extLst>
          </p:cNvPr>
          <p:cNvSpPr/>
          <p:nvPr/>
        </p:nvSpPr>
        <p:spPr>
          <a:xfrm>
            <a:off x="1218200" y="1968383"/>
            <a:ext cx="3564000" cy="73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2CBADD6-F131-4CF9-8CF2-FE1889C68923}"/>
              </a:ext>
            </a:extLst>
          </p:cNvPr>
          <p:cNvSpPr/>
          <p:nvPr/>
        </p:nvSpPr>
        <p:spPr>
          <a:xfrm>
            <a:off x="5099096" y="3018628"/>
            <a:ext cx="3564000" cy="12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5972422-66D9-4ADF-B17C-C5B2BAF57474}"/>
              </a:ext>
            </a:extLst>
          </p:cNvPr>
          <p:cNvSpPr/>
          <p:nvPr/>
        </p:nvSpPr>
        <p:spPr>
          <a:xfrm>
            <a:off x="1218200" y="2931972"/>
            <a:ext cx="3564000" cy="12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4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C4BFD99-631D-4422-9A2E-02C2607B89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7" r="8417" b="25681"/>
          <a:stretch/>
        </p:blipFill>
        <p:spPr>
          <a:xfrm>
            <a:off x="1026160" y="658368"/>
            <a:ext cx="11165840" cy="6199632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500B2D0-40F3-57CA-3D26-D494A9AC41B8}"/>
              </a:ext>
            </a:extLst>
          </p:cNvPr>
          <p:cNvSpPr/>
          <p:nvPr/>
        </p:nvSpPr>
        <p:spPr>
          <a:xfrm>
            <a:off x="10663936" y="2388637"/>
            <a:ext cx="1492797" cy="28234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C598E43-3FC5-93F8-870B-718494AB5FA9}"/>
              </a:ext>
            </a:extLst>
          </p:cNvPr>
          <p:cNvSpPr/>
          <p:nvPr/>
        </p:nvSpPr>
        <p:spPr>
          <a:xfrm>
            <a:off x="1026160" y="5617029"/>
            <a:ext cx="8116641" cy="12596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F5E4021-698D-DB5E-294D-1EC296AAEDAE}"/>
              </a:ext>
            </a:extLst>
          </p:cNvPr>
          <p:cNvSpPr/>
          <p:nvPr/>
        </p:nvSpPr>
        <p:spPr>
          <a:xfrm>
            <a:off x="1026160" y="3638940"/>
            <a:ext cx="5917727" cy="21738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07941EC-51AA-E73A-8730-F5F90CEA3ECA}"/>
              </a:ext>
            </a:extLst>
          </p:cNvPr>
          <p:cNvSpPr/>
          <p:nvPr/>
        </p:nvSpPr>
        <p:spPr>
          <a:xfrm>
            <a:off x="1044448" y="3466322"/>
            <a:ext cx="2706251" cy="1783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4FF6B47-6877-59AC-3E67-221BCDE53748}"/>
              </a:ext>
            </a:extLst>
          </p:cNvPr>
          <p:cNvSpPr/>
          <p:nvPr/>
        </p:nvSpPr>
        <p:spPr>
          <a:xfrm>
            <a:off x="1026533" y="2207155"/>
            <a:ext cx="1454829" cy="1783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F007A9C-73EB-E882-F045-B303BEDA8A99}"/>
              </a:ext>
            </a:extLst>
          </p:cNvPr>
          <p:cNvSpPr/>
          <p:nvPr/>
        </p:nvSpPr>
        <p:spPr>
          <a:xfrm>
            <a:off x="4478487" y="2844741"/>
            <a:ext cx="2304788" cy="1783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FE51647-6E7E-9DAA-093C-683EAD3E8333}"/>
              </a:ext>
            </a:extLst>
          </p:cNvPr>
          <p:cNvSpPr/>
          <p:nvPr/>
        </p:nvSpPr>
        <p:spPr>
          <a:xfrm>
            <a:off x="6752734" y="3624315"/>
            <a:ext cx="2304788" cy="19927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C2DA4C9-94F5-99E4-72E8-FCC2F4934E6C}"/>
              </a:ext>
            </a:extLst>
          </p:cNvPr>
          <p:cNvSpPr/>
          <p:nvPr/>
        </p:nvSpPr>
        <p:spPr>
          <a:xfrm>
            <a:off x="1026159" y="14847"/>
            <a:ext cx="3452327" cy="38107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4A05926-91AB-2616-6A3F-13561C1D2C4A}"/>
              </a:ext>
            </a:extLst>
          </p:cNvPr>
          <p:cNvSpPr/>
          <p:nvPr/>
        </p:nvSpPr>
        <p:spPr>
          <a:xfrm>
            <a:off x="3665978" y="23946"/>
            <a:ext cx="2473358" cy="20185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D166CEC-4CDC-9C36-B01E-7B2879EB397C}"/>
              </a:ext>
            </a:extLst>
          </p:cNvPr>
          <p:cNvSpPr/>
          <p:nvPr/>
        </p:nvSpPr>
        <p:spPr>
          <a:xfrm>
            <a:off x="4042756" y="673319"/>
            <a:ext cx="2473358" cy="681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1ADF492E-6F11-696B-A434-0C1B4BD58010}"/>
              </a:ext>
            </a:extLst>
          </p:cNvPr>
          <p:cNvSpPr/>
          <p:nvPr/>
        </p:nvSpPr>
        <p:spPr>
          <a:xfrm>
            <a:off x="4110015" y="1420888"/>
            <a:ext cx="2473358" cy="5151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D27F6E8-7580-3F49-2A1F-A01B14B1C1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0" t="67293" b="9901"/>
          <a:stretch/>
        </p:blipFill>
        <p:spPr>
          <a:xfrm>
            <a:off x="1333555" y="2988904"/>
            <a:ext cx="5285602" cy="3201017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539E5D-EDC6-79A8-2334-9FD47B5F82F9}"/>
              </a:ext>
            </a:extLst>
          </p:cNvPr>
          <p:cNvSpPr/>
          <p:nvPr/>
        </p:nvSpPr>
        <p:spPr>
          <a:xfrm>
            <a:off x="6646338" y="4600455"/>
            <a:ext cx="5575524" cy="22682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047B4D8-2FBC-F392-13BC-F107BB839358}"/>
              </a:ext>
            </a:extLst>
          </p:cNvPr>
          <p:cNvSpPr/>
          <p:nvPr/>
        </p:nvSpPr>
        <p:spPr>
          <a:xfrm>
            <a:off x="8615603" y="2212747"/>
            <a:ext cx="3576397" cy="24674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A5336BD-E799-3A80-A32B-2ECF8D53CDC2}"/>
              </a:ext>
            </a:extLst>
          </p:cNvPr>
          <p:cNvSpPr/>
          <p:nvPr/>
        </p:nvSpPr>
        <p:spPr>
          <a:xfrm>
            <a:off x="8466007" y="1923453"/>
            <a:ext cx="1310845" cy="12405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D064B78-3A12-4143-7336-9C9493B0CF10}"/>
              </a:ext>
            </a:extLst>
          </p:cNvPr>
          <p:cNvSpPr/>
          <p:nvPr/>
        </p:nvSpPr>
        <p:spPr>
          <a:xfrm>
            <a:off x="8561614" y="1817053"/>
            <a:ext cx="868707" cy="5020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F3B8EFA-D30D-F6E0-53DF-0AD5B799DAD6}"/>
              </a:ext>
            </a:extLst>
          </p:cNvPr>
          <p:cNvSpPr/>
          <p:nvPr/>
        </p:nvSpPr>
        <p:spPr>
          <a:xfrm>
            <a:off x="7799615" y="1793181"/>
            <a:ext cx="868707" cy="5020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6D798EB-A8AA-72FD-9703-BA605C8AE849}"/>
              </a:ext>
            </a:extLst>
          </p:cNvPr>
          <p:cNvSpPr/>
          <p:nvPr/>
        </p:nvSpPr>
        <p:spPr>
          <a:xfrm>
            <a:off x="7105549" y="1671995"/>
            <a:ext cx="683050" cy="264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D32921E0-5C65-AF9E-974E-AA449CF9E36D}"/>
              </a:ext>
            </a:extLst>
          </p:cNvPr>
          <p:cNvSpPr/>
          <p:nvPr/>
        </p:nvSpPr>
        <p:spPr>
          <a:xfrm>
            <a:off x="9335984" y="444746"/>
            <a:ext cx="2820749" cy="24674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E5FAECA4-15C0-4039-E4BE-645251DEB09D}"/>
              </a:ext>
            </a:extLst>
          </p:cNvPr>
          <p:cNvSpPr/>
          <p:nvPr/>
        </p:nvSpPr>
        <p:spPr>
          <a:xfrm>
            <a:off x="8751757" y="4057053"/>
            <a:ext cx="1310845" cy="12405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8DE4EC58-0E85-E0B8-18A9-E2201BF07E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6" t="21867" r="18543" b="65574"/>
          <a:stretch/>
        </p:blipFill>
        <p:spPr>
          <a:xfrm>
            <a:off x="8823779" y="1780412"/>
            <a:ext cx="2865835" cy="2686168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BE5F2D4C-CF9C-9A6B-2661-B47A5E157D4D}"/>
              </a:ext>
            </a:extLst>
          </p:cNvPr>
          <p:cNvSpPr/>
          <p:nvPr/>
        </p:nvSpPr>
        <p:spPr>
          <a:xfrm>
            <a:off x="6765228" y="4126484"/>
            <a:ext cx="2820749" cy="10221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72695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12FA1-8189-C252-0A65-2CC81BDA2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صحيح">
            <a:extLst>
              <a:ext uri="{FF2B5EF4-FFF2-40B4-BE49-F238E27FC236}">
                <a16:creationId xmlns:a16="http://schemas.microsoft.com/office/drawing/2014/main" id="{BC8AD14F-5ED1-356E-3975-63C1A8E72321}"/>
              </a:ext>
            </a:extLst>
          </p:cNvPr>
          <p:cNvSpPr/>
          <p:nvPr/>
        </p:nvSpPr>
        <p:spPr>
          <a:xfrm>
            <a:off x="3620225" y="436550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الطور الانفصالي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647BF155-CA4A-55E3-A054-C2664B456CF7}"/>
              </a:ext>
            </a:extLst>
          </p:cNvPr>
          <p:cNvSpPr/>
          <p:nvPr/>
        </p:nvSpPr>
        <p:spPr>
          <a:xfrm>
            <a:off x="3620225" y="338186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الطور الاستوائي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A3B346F5-160D-4A52-E700-AE976EF3B412}"/>
              </a:ext>
            </a:extLst>
          </p:cNvPr>
          <p:cNvSpPr/>
          <p:nvPr/>
        </p:nvSpPr>
        <p:spPr>
          <a:xfrm>
            <a:off x="3620226" y="232237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الطور التمهيدي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D522D5-B155-E25F-9BEC-235752B790A4}"/>
              </a:ext>
            </a:extLst>
          </p:cNvPr>
          <p:cNvSpPr/>
          <p:nvPr/>
        </p:nvSpPr>
        <p:spPr>
          <a:xfrm>
            <a:off x="1017418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36309506-2398-423F-75CC-0CE853AC45AE}"/>
              </a:ext>
            </a:extLst>
          </p:cNvPr>
          <p:cNvSpPr/>
          <p:nvPr/>
        </p:nvSpPr>
        <p:spPr>
          <a:xfrm>
            <a:off x="362022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الطور النهائي</a:t>
            </a:r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FDC5FACC-E7AC-750E-51FC-7375213B4BFF}"/>
              </a:ext>
            </a:extLst>
          </p:cNvPr>
          <p:cNvSpPr/>
          <p:nvPr/>
        </p:nvSpPr>
        <p:spPr>
          <a:xfrm>
            <a:off x="2820978" y="524409"/>
            <a:ext cx="618682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الذي يمثله الشكل المجاور ؟</a:t>
            </a:r>
          </a:p>
        </p:txBody>
      </p:sp>
      <p:pic>
        <p:nvPicPr>
          <p:cNvPr id="4" name="Picture 18" descr="Energy Appraiser Certification- Exam Icon - NIA">
            <a:extLst>
              <a:ext uri="{FF2B5EF4-FFF2-40B4-BE49-F238E27FC236}">
                <a16:creationId xmlns:a16="http://schemas.microsoft.com/office/drawing/2014/main" id="{91764EFD-1CE7-EEB7-BDA2-DA86A95E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18A81D1-B464-E9E0-DA30-2A4054DDC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3317" y="2665245"/>
            <a:ext cx="2981741" cy="27150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248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443340" y="2178635"/>
            <a:ext cx="59155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Hor" panose="02060603050605020204" pitchFamily="18" charset="-78"/>
                <a:cs typeface="AlHor" panose="02060603050605020204" pitchFamily="18" charset="-78"/>
              </a:rPr>
              <a:t>يرتبط البروتين الحلقي مع الأنزيم المفسفر لبدء النشاطات المختلفة التي تحدث في دورة حياة الخلية 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266043" y="4175341"/>
            <a:ext cx="62701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Hor" panose="02060603050605020204" pitchFamily="18" charset="-78"/>
                <a:cs typeface="AlHor" panose="02060603050605020204" pitchFamily="18" charset="-78"/>
              </a:rPr>
              <a:t>هناك نقاط سيطرة تتابع دورة الخلية ويمكن أن توقفها إذا حدث خطأ ما 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BC01E6F2-C231-4D9F-8711-5E536B837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50" t="20705" r="39561" b="16251"/>
          <a:stretch/>
        </p:blipFill>
        <p:spPr>
          <a:xfrm>
            <a:off x="610140" y="1050632"/>
            <a:ext cx="4478606" cy="48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D5CA7-E1CC-E844-7C8B-F880F06AC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صحيح">
            <a:extLst>
              <a:ext uri="{FF2B5EF4-FFF2-40B4-BE49-F238E27FC236}">
                <a16:creationId xmlns:a16="http://schemas.microsoft.com/office/drawing/2014/main" id="{58BA5271-38E1-7FD8-27D3-22EF2445BE5A}"/>
              </a:ext>
            </a:extLst>
          </p:cNvPr>
          <p:cNvSpPr/>
          <p:nvPr/>
        </p:nvSpPr>
        <p:spPr>
          <a:xfrm>
            <a:off x="3620226" y="433830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السرطان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96B4BD74-E6AE-9B21-077B-AF41677A880C}"/>
              </a:ext>
            </a:extLst>
          </p:cNvPr>
          <p:cNvSpPr/>
          <p:nvPr/>
        </p:nvSpPr>
        <p:spPr>
          <a:xfrm>
            <a:off x="3620226" y="333321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الإيدز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F98C59D9-1704-E290-91CF-558CE7A5F00D}"/>
              </a:ext>
            </a:extLst>
          </p:cNvPr>
          <p:cNvSpPr/>
          <p:nvPr/>
        </p:nvSpPr>
        <p:spPr>
          <a:xfrm>
            <a:off x="3620226" y="232237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السكري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2FA15DA-EFA9-A51B-BDC2-C8AF411D58F4}"/>
              </a:ext>
            </a:extLst>
          </p:cNvPr>
          <p:cNvSpPr/>
          <p:nvPr/>
        </p:nvSpPr>
        <p:spPr>
          <a:xfrm>
            <a:off x="1017418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9CE1C49F-9412-37BF-3290-432C6DBF2936}"/>
              </a:ext>
            </a:extLst>
          </p:cNvPr>
          <p:cNvSpPr/>
          <p:nvPr/>
        </p:nvSpPr>
        <p:spPr>
          <a:xfrm>
            <a:off x="362022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فقر الدم</a:t>
            </a:r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50039D36-44C4-E823-2AA7-C6F8D6D5D493}"/>
              </a:ext>
            </a:extLst>
          </p:cNvPr>
          <p:cNvSpPr/>
          <p:nvPr/>
        </p:nvSpPr>
        <p:spPr>
          <a:xfrm>
            <a:off x="639440" y="485770"/>
            <a:ext cx="10913119" cy="15310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عندما يفشل نظام نقاط الفحص لضبط النمو في دورة الخلية ولا تستجيب الخلايا للآليات التي تسيطر على دورة الخلية , فإنه ينتج خلل يسمى ...</a:t>
            </a:r>
          </a:p>
        </p:txBody>
      </p:sp>
      <p:pic>
        <p:nvPicPr>
          <p:cNvPr id="4" name="Picture 18" descr="Energy Appraiser Certification- Exam Icon - NIA">
            <a:extLst>
              <a:ext uri="{FF2B5EF4-FFF2-40B4-BE49-F238E27FC236}">
                <a16:creationId xmlns:a16="http://schemas.microsoft.com/office/drawing/2014/main" id="{945F8FC6-B581-16A5-F563-16AB45E3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6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352C3-111C-F8C7-B191-28BBF9692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صحيح">
            <a:extLst>
              <a:ext uri="{FF2B5EF4-FFF2-40B4-BE49-F238E27FC236}">
                <a16:creationId xmlns:a16="http://schemas.microsoft.com/office/drawing/2014/main" id="{B88DFED6-786E-F62A-A08F-D597F999DCCD}"/>
              </a:ext>
            </a:extLst>
          </p:cNvPr>
          <p:cNvSpPr/>
          <p:nvPr/>
        </p:nvSpPr>
        <p:spPr>
          <a:xfrm>
            <a:off x="3620226" y="3306018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تنمو بشكل غير منتظم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D668549C-B3F6-AD20-82F1-433858F36098}"/>
              </a:ext>
            </a:extLst>
          </p:cNvPr>
          <p:cNvSpPr/>
          <p:nvPr/>
        </p:nvSpPr>
        <p:spPr>
          <a:xfrm>
            <a:off x="3620226" y="432758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تنمو بشكل طبيعي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94145E5A-6C12-146D-BA02-569823BC896D}"/>
              </a:ext>
            </a:extLst>
          </p:cNvPr>
          <p:cNvSpPr/>
          <p:nvPr/>
        </p:nvSpPr>
        <p:spPr>
          <a:xfrm>
            <a:off x="3620226" y="232237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تموت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3665EC-1AA9-DBC9-F76D-8DCC87AFF6A6}"/>
              </a:ext>
            </a:extLst>
          </p:cNvPr>
          <p:cNvSpPr/>
          <p:nvPr/>
        </p:nvSpPr>
        <p:spPr>
          <a:xfrm>
            <a:off x="1017418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7C49ECF7-6650-0DE8-E439-9AFA681F1118}"/>
              </a:ext>
            </a:extLst>
          </p:cNvPr>
          <p:cNvSpPr/>
          <p:nvPr/>
        </p:nvSpPr>
        <p:spPr>
          <a:xfrm>
            <a:off x="362022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الطور البيني يصبح أطول</a:t>
            </a:r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401E6000-3C25-C2AB-5794-F596692C413C}"/>
              </a:ext>
            </a:extLst>
          </p:cNvPr>
          <p:cNvSpPr/>
          <p:nvPr/>
        </p:nvSpPr>
        <p:spPr>
          <a:xfrm>
            <a:off x="2312189" y="729133"/>
            <a:ext cx="7567622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الذي يحدث للخلية عند فشل نقاط السيطرة ؟</a:t>
            </a:r>
          </a:p>
        </p:txBody>
      </p:sp>
      <p:pic>
        <p:nvPicPr>
          <p:cNvPr id="4" name="Picture 18" descr="Energy Appraiser Certification- Exam Icon - NIA">
            <a:extLst>
              <a:ext uri="{FF2B5EF4-FFF2-40B4-BE49-F238E27FC236}">
                <a16:creationId xmlns:a16="http://schemas.microsoft.com/office/drawing/2014/main" id="{28051C70-3167-F358-0292-CFCD7AC28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57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4D1BE-DE1B-1CFA-659F-4719F317A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صحيح">
            <a:extLst>
              <a:ext uri="{FF2B5EF4-FFF2-40B4-BE49-F238E27FC236}">
                <a16:creationId xmlns:a16="http://schemas.microsoft.com/office/drawing/2014/main" id="{B14A2DDF-3DC5-1058-7E16-376C09450E51}"/>
              </a:ext>
            </a:extLst>
          </p:cNvPr>
          <p:cNvSpPr/>
          <p:nvPr/>
        </p:nvSpPr>
        <p:spPr>
          <a:xfrm>
            <a:off x="3620226" y="35362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5FFDFADF-0E39-5BE5-4BA6-27FE0E553A5A}"/>
              </a:ext>
            </a:extLst>
          </p:cNvPr>
          <p:cNvSpPr/>
          <p:nvPr/>
        </p:nvSpPr>
        <p:spPr>
          <a:xfrm>
            <a:off x="3620226" y="45670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53A7BAED-E1C4-5CF8-9D12-EAA496B9FF02}"/>
              </a:ext>
            </a:extLst>
          </p:cNvPr>
          <p:cNvSpPr/>
          <p:nvPr/>
        </p:nvSpPr>
        <p:spPr>
          <a:xfrm>
            <a:off x="3620226" y="253827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E1E13976-3989-EEFB-D323-1AC643B05B5E}"/>
              </a:ext>
            </a:extLst>
          </p:cNvPr>
          <p:cNvSpPr/>
          <p:nvPr/>
        </p:nvSpPr>
        <p:spPr>
          <a:xfrm>
            <a:off x="3620226" y="55650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128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3C6B8F19-560F-26E3-0CDE-C9F6F06C08AE}"/>
              </a:ext>
            </a:extLst>
          </p:cNvPr>
          <p:cNvSpPr/>
          <p:nvPr/>
        </p:nvSpPr>
        <p:spPr>
          <a:xfrm>
            <a:off x="407956" y="677849"/>
            <a:ext cx="11376088" cy="14292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افترض أن خلية بكتيرية من نوع السالمونيلا سقطت على غذاء مكشوف وكانت الظروف مناسبة لنموها فكم عدد الخلايا بعد ساعتين اذا كانت تنقسم كل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دقيقة ؟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21F577FC-E807-88D4-7D2E-CE22A14C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F9E6E5-BA64-A1EB-A58A-8087D9338D0D}"/>
              </a:ext>
            </a:extLst>
          </p:cNvPr>
          <p:cNvSpPr/>
          <p:nvPr/>
        </p:nvSpPr>
        <p:spPr>
          <a:xfrm>
            <a:off x="1017418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D2BCB-6C19-5B7F-C44C-BBF3E8202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صحيح">
            <a:extLst>
              <a:ext uri="{FF2B5EF4-FFF2-40B4-BE49-F238E27FC236}">
                <a16:creationId xmlns:a16="http://schemas.microsoft.com/office/drawing/2014/main" id="{49B6EB54-E756-F1E3-7DFD-1F8CDA41490C}"/>
              </a:ext>
            </a:extLst>
          </p:cNvPr>
          <p:cNvSpPr/>
          <p:nvPr/>
        </p:nvSpPr>
        <p:spPr>
          <a:xfrm>
            <a:off x="2349499" y="4581406"/>
            <a:ext cx="5122454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تنمو الخلايا السرطانية بشكل أسرع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AC3CF9C2-84E0-8BC8-861C-F2DD5290FC11}"/>
              </a:ext>
            </a:extLst>
          </p:cNvPr>
          <p:cNvSpPr/>
          <p:nvPr/>
        </p:nvSpPr>
        <p:spPr>
          <a:xfrm>
            <a:off x="2349499" y="3597763"/>
            <a:ext cx="5122454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تنمو الخلايا الطبيعية بشكل أسرع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5E60C489-B711-C913-DC43-0215A6357544}"/>
              </a:ext>
            </a:extLst>
          </p:cNvPr>
          <p:cNvSpPr/>
          <p:nvPr/>
        </p:nvSpPr>
        <p:spPr>
          <a:xfrm>
            <a:off x="2349500" y="2538275"/>
            <a:ext cx="5122454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ازدياد الإصابة بالسرطان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4CA000-0058-BA97-35C9-104A7741F44E}"/>
              </a:ext>
            </a:extLst>
          </p:cNvPr>
          <p:cNvSpPr/>
          <p:nvPr/>
        </p:nvSpPr>
        <p:spPr>
          <a:xfrm>
            <a:off x="10250388" y="632160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01A091F5-7598-F064-B5AF-5630BBA240DC}"/>
              </a:ext>
            </a:extLst>
          </p:cNvPr>
          <p:cNvSpPr/>
          <p:nvPr/>
        </p:nvSpPr>
        <p:spPr>
          <a:xfrm>
            <a:off x="2349500" y="5565049"/>
            <a:ext cx="5122454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الطور البيني للخلايا السرطانية أطول</a:t>
            </a:r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33E21A04-77BD-1F6F-6421-EC330161EFF0}"/>
              </a:ext>
            </a:extLst>
          </p:cNvPr>
          <p:cNvSpPr/>
          <p:nvPr/>
        </p:nvSpPr>
        <p:spPr>
          <a:xfrm>
            <a:off x="368694" y="744794"/>
            <a:ext cx="11454611" cy="12970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الرسم البياني التالي يبين مقارنة دورة حياة خلية طبيعية وأخرى سرطانية مقارنة بالزمن الذي يستغرقه كل طور , يمكن الاستدلال من الرسم على ....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92D9771-1FF9-C705-E044-60AAB34AF5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975" r="1767"/>
          <a:stretch/>
        </p:blipFill>
        <p:spPr>
          <a:xfrm>
            <a:off x="7738467" y="2906303"/>
            <a:ext cx="4208065" cy="2793301"/>
          </a:xfrm>
          <a:prstGeom prst="rect">
            <a:avLst/>
          </a:prstGeom>
        </p:spPr>
      </p:pic>
      <p:pic>
        <p:nvPicPr>
          <p:cNvPr id="9" name="Picture 18" descr="Energy Appraiser Certification- Exam Icon - NIA">
            <a:extLst>
              <a:ext uri="{FF2B5EF4-FFF2-40B4-BE49-F238E27FC236}">
                <a16:creationId xmlns:a16="http://schemas.microsoft.com/office/drawing/2014/main" id="{77977FCB-2F5E-5024-C9FB-6A9534157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4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CCE6C-793B-02C8-7A9A-CF8BFF7FE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صحيح">
            <a:extLst>
              <a:ext uri="{FF2B5EF4-FFF2-40B4-BE49-F238E27FC236}">
                <a16:creationId xmlns:a16="http://schemas.microsoft.com/office/drawing/2014/main" id="{5CD22EF7-5193-4D6F-7AE1-58BA097AF03E}"/>
              </a:ext>
            </a:extLst>
          </p:cNvPr>
          <p:cNvSpPr/>
          <p:nvPr/>
        </p:nvSpPr>
        <p:spPr>
          <a:xfrm>
            <a:off x="3530600" y="3306018"/>
            <a:ext cx="5135154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تقضي وقت أقل في الطور البيني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DB0E6E4F-EC36-42CB-EC1A-7A63C4D7394E}"/>
              </a:ext>
            </a:extLst>
          </p:cNvPr>
          <p:cNvSpPr/>
          <p:nvPr/>
        </p:nvSpPr>
        <p:spPr>
          <a:xfrm>
            <a:off x="3530600" y="4327583"/>
            <a:ext cx="5135154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تستجيب للبروتينات الحلقية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F8106EEA-2AA1-88FF-097E-52BD5B293E45}"/>
              </a:ext>
            </a:extLst>
          </p:cNvPr>
          <p:cNvSpPr/>
          <p:nvPr/>
        </p:nvSpPr>
        <p:spPr>
          <a:xfrm>
            <a:off x="3530600" y="2322375"/>
            <a:ext cx="5135154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شكلها منتظم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4C44B3C-D967-75D6-8C52-39F94CF289C4}"/>
              </a:ext>
            </a:extLst>
          </p:cNvPr>
          <p:cNvSpPr/>
          <p:nvPr/>
        </p:nvSpPr>
        <p:spPr>
          <a:xfrm>
            <a:off x="1017418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DBA63905-A560-E55A-D32A-A2B41CDB0267}"/>
              </a:ext>
            </a:extLst>
          </p:cNvPr>
          <p:cNvSpPr/>
          <p:nvPr/>
        </p:nvSpPr>
        <p:spPr>
          <a:xfrm>
            <a:off x="3530600" y="5349149"/>
            <a:ext cx="5135154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تنقسم بشكل منتظم</a:t>
            </a:r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7470DFEE-97F8-7379-A89E-E6BDFDC84F29}"/>
              </a:ext>
            </a:extLst>
          </p:cNvPr>
          <p:cNvSpPr/>
          <p:nvPr/>
        </p:nvSpPr>
        <p:spPr>
          <a:xfrm>
            <a:off x="1791094" y="1017102"/>
            <a:ext cx="8609811" cy="96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تختلف الخلية السرطانية عن الخلية الطبيعية فيما يلي :</a:t>
            </a:r>
          </a:p>
        </p:txBody>
      </p:sp>
      <p:pic>
        <p:nvPicPr>
          <p:cNvPr id="4" name="Picture 18" descr="Energy Appraiser Certification- Exam Icon - NIA">
            <a:extLst>
              <a:ext uri="{FF2B5EF4-FFF2-40B4-BE49-F238E27FC236}">
                <a16:creationId xmlns:a16="http://schemas.microsoft.com/office/drawing/2014/main" id="{6E8A168E-A9C9-0B5F-57CB-632440B7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3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11AE3-6451-40B5-AE04-3122D5BFE407}"/>
              </a:ext>
            </a:extLst>
          </p:cNvPr>
          <p:cNvSpPr txBox="1"/>
          <p:nvPr/>
        </p:nvSpPr>
        <p:spPr>
          <a:xfrm>
            <a:off x="2136986" y="2582286"/>
            <a:ext cx="767389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انتهت الأسئلة .. مع تمنياتي للجميع بالتوفيق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7B000-0369-404E-98BC-1FF2491AC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240" y="4140877"/>
            <a:ext cx="1035388" cy="1905622"/>
          </a:xfrm>
          <a:prstGeom prst="rect">
            <a:avLst/>
          </a:prstGeom>
        </p:spPr>
      </p:pic>
      <p:pic>
        <p:nvPicPr>
          <p:cNvPr id="5" name="Picture 2" descr="صور شعار وزارة التعليم 1441 - موقع المحيط">
            <a:extLst>
              <a:ext uri="{FF2B5EF4-FFF2-40B4-BE49-F238E27FC236}">
                <a16:creationId xmlns:a16="http://schemas.microsoft.com/office/drawing/2014/main" id="{7866E97E-1C45-46CB-8847-EEBB28E42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11111" r="14876" b="19013"/>
          <a:stretch/>
        </p:blipFill>
        <p:spPr bwMode="auto">
          <a:xfrm>
            <a:off x="5217769" y="522198"/>
            <a:ext cx="1756462" cy="120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338DC-F271-6625-541C-FF4E0D50F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صحيح">
            <a:extLst>
              <a:ext uri="{FF2B5EF4-FFF2-40B4-BE49-F238E27FC236}">
                <a16:creationId xmlns:a16="http://schemas.microsoft.com/office/drawing/2014/main" id="{B9FA38CB-87C8-FFB0-2904-9B19F7098EA3}"/>
              </a:ext>
            </a:extLst>
          </p:cNvPr>
          <p:cNvSpPr/>
          <p:nvPr/>
        </p:nvSpPr>
        <p:spPr>
          <a:xfrm>
            <a:off x="3620226" y="33203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: 1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A95A2557-679F-4D2A-9E68-ED75BFA52DE3}"/>
              </a:ext>
            </a:extLst>
          </p:cNvPr>
          <p:cNvSpPr/>
          <p:nvPr/>
        </p:nvSpPr>
        <p:spPr>
          <a:xfrm>
            <a:off x="3620226" y="43511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: 1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BA9694E4-058F-9B33-E2EE-1407AF8FCF43}"/>
              </a:ext>
            </a:extLst>
          </p:cNvPr>
          <p:cNvSpPr/>
          <p:nvPr/>
        </p:nvSpPr>
        <p:spPr>
          <a:xfrm>
            <a:off x="3620226" y="232237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: 1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372F47-1CEA-172D-F7CD-62A9CFE814C8}"/>
              </a:ext>
            </a:extLst>
          </p:cNvPr>
          <p:cNvSpPr/>
          <p:nvPr/>
        </p:nvSpPr>
        <p:spPr>
          <a:xfrm>
            <a:off x="1017418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FA96A8B3-20A5-F21D-C245-A5FCDECC3101}"/>
              </a:ext>
            </a:extLst>
          </p:cNvPr>
          <p:cNvSpPr/>
          <p:nvPr/>
        </p:nvSpPr>
        <p:spPr>
          <a:xfrm>
            <a:off x="362022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: 1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4CF1B2BE-4130-92BF-DE93-0588E8B079AC}"/>
              </a:ext>
            </a:extLst>
          </p:cNvPr>
          <p:cNvSpPr/>
          <p:nvPr/>
        </p:nvSpPr>
        <p:spPr>
          <a:xfrm>
            <a:off x="2820978" y="524409"/>
            <a:ext cx="618682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نسبة مساحة السطح إلى الحجم لخلية طول ضلعها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ar-S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؟</a:t>
            </a:r>
          </a:p>
        </p:txBody>
      </p:sp>
      <p:pic>
        <p:nvPicPr>
          <p:cNvPr id="4" name="Picture 18" descr="Energy Appraiser Certification- Exam Icon - NIA">
            <a:extLst>
              <a:ext uri="{FF2B5EF4-FFF2-40B4-BE49-F238E27FC236}">
                <a16:creationId xmlns:a16="http://schemas.microsoft.com/office/drawing/2014/main" id="{4C5005CA-F647-09D1-AEC3-139D6D13F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44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814061" y="1312687"/>
            <a:ext cx="5962468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أحسبي نسبة مساحة السطح إلى الحجم في الخلايا الافتراضية التي أمامك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91887" y="3049129"/>
          <a:ext cx="11422742" cy="28207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171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18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قطر الخلية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الخلية 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r>
                        <a:rPr lang="ar-S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µ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ar-S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الخلية</a:t>
                      </a:r>
                      <a:r>
                        <a:rPr lang="ar-SA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r>
                        <a:rPr lang="ar-S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µ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ar-S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الخلية</a:t>
                      </a:r>
                      <a:r>
                        <a:rPr lang="ar-SA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r>
                        <a:rPr lang="ar-S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µ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ar-S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18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مساحة السطح = (الطول</a:t>
                      </a:r>
                      <a:r>
                        <a:rPr lang="ar-SA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× العرض ×6)</a:t>
                      </a:r>
                      <a:r>
                        <a:rPr lang="ar-S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ar-SA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ar-S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ar-S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</a:t>
                      </a:r>
                      <a:endParaRPr lang="ar-S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18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الحجم = (الطول</a:t>
                      </a:r>
                      <a:r>
                        <a:rPr lang="ar-SA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× العرض × الارتفاع )</a:t>
                      </a:r>
                      <a:endParaRPr lang="ar-SA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ar-S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ar-S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ar-S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18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نسبة</a:t>
                      </a:r>
                      <a:r>
                        <a:rPr lang="ar-SA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مساحة السطح للحجم </a:t>
                      </a:r>
                      <a:endParaRPr lang="ar-SA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ar-S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ar-S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1.5</a:t>
                      </a:r>
                      <a:endParaRPr lang="ar-S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7" y="623334"/>
            <a:ext cx="4848853" cy="2408269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64E9CE6-B10C-47C9-B72A-16AD193DB138}"/>
              </a:ext>
            </a:extLst>
          </p:cNvPr>
          <p:cNvSpPr/>
          <p:nvPr/>
        </p:nvSpPr>
        <p:spPr>
          <a:xfrm>
            <a:off x="4065563" y="3817145"/>
            <a:ext cx="1386826" cy="61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0B8D49F-3512-449C-BEBA-DA082965FD2C}"/>
              </a:ext>
            </a:extLst>
          </p:cNvPr>
          <p:cNvSpPr/>
          <p:nvPr/>
        </p:nvSpPr>
        <p:spPr>
          <a:xfrm>
            <a:off x="2338679" y="3798857"/>
            <a:ext cx="1386826" cy="61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C80537E-4D35-46A2-A5A7-E6F4EC4B6F01}"/>
              </a:ext>
            </a:extLst>
          </p:cNvPr>
          <p:cNvSpPr/>
          <p:nvPr/>
        </p:nvSpPr>
        <p:spPr>
          <a:xfrm>
            <a:off x="553101" y="3797890"/>
            <a:ext cx="1386826" cy="61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BE574B9-FDF7-4D25-9114-00FA7A05C01E}"/>
              </a:ext>
            </a:extLst>
          </p:cNvPr>
          <p:cNvSpPr/>
          <p:nvPr/>
        </p:nvSpPr>
        <p:spPr>
          <a:xfrm>
            <a:off x="4044466" y="4518386"/>
            <a:ext cx="1386826" cy="61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AE34F94-1B9F-437B-8F3A-EAEF152CCFD1}"/>
              </a:ext>
            </a:extLst>
          </p:cNvPr>
          <p:cNvSpPr/>
          <p:nvPr/>
        </p:nvSpPr>
        <p:spPr>
          <a:xfrm>
            <a:off x="2261881" y="4531223"/>
            <a:ext cx="1386826" cy="61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D57FF058-7131-4EBD-8186-F670D833CC8A}"/>
              </a:ext>
            </a:extLst>
          </p:cNvPr>
          <p:cNvSpPr/>
          <p:nvPr/>
        </p:nvSpPr>
        <p:spPr>
          <a:xfrm>
            <a:off x="553101" y="4481891"/>
            <a:ext cx="1386826" cy="61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8F70707C-11D1-4092-B854-C3E3A2BD2B40}"/>
              </a:ext>
            </a:extLst>
          </p:cNvPr>
          <p:cNvSpPr/>
          <p:nvPr/>
        </p:nvSpPr>
        <p:spPr>
          <a:xfrm>
            <a:off x="4064001" y="5230689"/>
            <a:ext cx="1386826" cy="61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ADC4BCE-3CC4-426E-B782-552439C38114}"/>
              </a:ext>
            </a:extLst>
          </p:cNvPr>
          <p:cNvSpPr/>
          <p:nvPr/>
        </p:nvSpPr>
        <p:spPr>
          <a:xfrm>
            <a:off x="2307735" y="5204569"/>
            <a:ext cx="1386826" cy="61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2275DFE8-C019-4BD8-AB3D-8EBE4DBEF807}"/>
              </a:ext>
            </a:extLst>
          </p:cNvPr>
          <p:cNvSpPr/>
          <p:nvPr/>
        </p:nvSpPr>
        <p:spPr>
          <a:xfrm>
            <a:off x="553101" y="5212456"/>
            <a:ext cx="1386826" cy="61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4663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2317E-D47A-0BDA-137E-A9343F502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صحيح">
            <a:extLst>
              <a:ext uri="{FF2B5EF4-FFF2-40B4-BE49-F238E27FC236}">
                <a16:creationId xmlns:a16="http://schemas.microsoft.com/office/drawing/2014/main" id="{6F0DDB49-FF80-44D9-03C7-ECE38BD1C7F3}"/>
              </a:ext>
            </a:extLst>
          </p:cNvPr>
          <p:cNvSpPr/>
          <p:nvPr/>
        </p:nvSpPr>
        <p:spPr>
          <a:xfrm>
            <a:off x="3620226" y="33203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: 1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46CDE3D7-BE07-9678-254E-9449A1D8E06A}"/>
              </a:ext>
            </a:extLst>
          </p:cNvPr>
          <p:cNvSpPr/>
          <p:nvPr/>
        </p:nvSpPr>
        <p:spPr>
          <a:xfrm>
            <a:off x="3620226" y="43511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: 1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C7BD40D2-9936-FB04-30A3-61F4C3F0075B}"/>
              </a:ext>
            </a:extLst>
          </p:cNvPr>
          <p:cNvSpPr/>
          <p:nvPr/>
        </p:nvSpPr>
        <p:spPr>
          <a:xfrm>
            <a:off x="3620226" y="232237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: 1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C65D5B-31F3-8519-EC41-56D67F235EA1}"/>
              </a:ext>
            </a:extLst>
          </p:cNvPr>
          <p:cNvSpPr/>
          <p:nvPr/>
        </p:nvSpPr>
        <p:spPr>
          <a:xfrm>
            <a:off x="1017418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AF171DCE-8995-5704-0ABF-66509B954EE8}"/>
              </a:ext>
            </a:extLst>
          </p:cNvPr>
          <p:cNvSpPr/>
          <p:nvPr/>
        </p:nvSpPr>
        <p:spPr>
          <a:xfrm>
            <a:off x="362022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: 1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15FFDAB5-0591-F3D2-0967-B6A6EA6508A2}"/>
              </a:ext>
            </a:extLst>
          </p:cNvPr>
          <p:cNvSpPr/>
          <p:nvPr/>
        </p:nvSpPr>
        <p:spPr>
          <a:xfrm>
            <a:off x="2820978" y="524409"/>
            <a:ext cx="618682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نسبة مساحة السطح إلى الحجم لخلية طول ضلعها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ar-S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؟</a:t>
            </a:r>
          </a:p>
        </p:txBody>
      </p:sp>
      <p:pic>
        <p:nvPicPr>
          <p:cNvPr id="4" name="Picture 18" descr="Energy Appraiser Certification- Exam Icon - NIA">
            <a:extLst>
              <a:ext uri="{FF2B5EF4-FFF2-40B4-BE49-F238E27FC236}">
                <a16:creationId xmlns:a16="http://schemas.microsoft.com/office/drawing/2014/main" id="{823586B5-B8E5-4350-976C-FE727BDEC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91479-3B81-E2DD-E270-52DF39070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صحيح">
            <a:extLst>
              <a:ext uri="{FF2B5EF4-FFF2-40B4-BE49-F238E27FC236}">
                <a16:creationId xmlns:a16="http://schemas.microsoft.com/office/drawing/2014/main" id="{05101134-D4DD-D433-13E1-1B4CA4B63E90}"/>
              </a:ext>
            </a:extLst>
          </p:cNvPr>
          <p:cNvSpPr/>
          <p:nvPr/>
        </p:nvSpPr>
        <p:spPr>
          <a:xfrm>
            <a:off x="3620226" y="43511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: 1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12DE7473-F7A9-7263-2301-1F4A73D967FC}"/>
              </a:ext>
            </a:extLst>
          </p:cNvPr>
          <p:cNvSpPr/>
          <p:nvPr/>
        </p:nvSpPr>
        <p:spPr>
          <a:xfrm>
            <a:off x="3620226" y="33203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: 1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E5617A36-06E3-8FFF-BECC-99D374B67543}"/>
              </a:ext>
            </a:extLst>
          </p:cNvPr>
          <p:cNvSpPr/>
          <p:nvPr/>
        </p:nvSpPr>
        <p:spPr>
          <a:xfrm>
            <a:off x="3620226" y="232237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: 1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5420BC-165B-FA0E-934B-5CEA5678D553}"/>
              </a:ext>
            </a:extLst>
          </p:cNvPr>
          <p:cNvSpPr/>
          <p:nvPr/>
        </p:nvSpPr>
        <p:spPr>
          <a:xfrm>
            <a:off x="1017418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02507F88-0255-400A-3C27-B448D8B98A6D}"/>
              </a:ext>
            </a:extLst>
          </p:cNvPr>
          <p:cNvSpPr/>
          <p:nvPr/>
        </p:nvSpPr>
        <p:spPr>
          <a:xfrm>
            <a:off x="362022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: 1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9771A46D-07EB-31DC-C08D-E5FD16E6EE98}"/>
              </a:ext>
            </a:extLst>
          </p:cNvPr>
          <p:cNvSpPr/>
          <p:nvPr/>
        </p:nvSpPr>
        <p:spPr>
          <a:xfrm>
            <a:off x="2820978" y="524409"/>
            <a:ext cx="618682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نسبة مساحة السطح إلى الحجم لخلية طول ضلعها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مايكرو ؟</a:t>
            </a:r>
          </a:p>
        </p:txBody>
      </p:sp>
      <p:pic>
        <p:nvPicPr>
          <p:cNvPr id="4" name="Picture 18" descr="Energy Appraiser Certification- Exam Icon - NIA">
            <a:extLst>
              <a:ext uri="{FF2B5EF4-FFF2-40B4-BE49-F238E27FC236}">
                <a16:creationId xmlns:a16="http://schemas.microsoft.com/office/drawing/2014/main" id="{62532D8C-C576-08E4-5135-CF1A2262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6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F5934-4407-5B34-3AE4-116AF794E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صحيح">
            <a:extLst>
              <a:ext uri="{FF2B5EF4-FFF2-40B4-BE49-F238E27FC236}">
                <a16:creationId xmlns:a16="http://schemas.microsoft.com/office/drawing/2014/main" id="{219E10F8-F885-228E-13ED-B8B37558C57F}"/>
              </a:ext>
            </a:extLst>
          </p:cNvPr>
          <p:cNvSpPr/>
          <p:nvPr/>
        </p:nvSpPr>
        <p:spPr>
          <a:xfrm>
            <a:off x="3620226" y="33203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تقل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7991224A-4A5B-C276-BA7A-F2117EBD60FF}"/>
              </a:ext>
            </a:extLst>
          </p:cNvPr>
          <p:cNvSpPr/>
          <p:nvPr/>
        </p:nvSpPr>
        <p:spPr>
          <a:xfrm>
            <a:off x="3620226" y="43511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تصل إلى حدها الأقصى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2278A70F-A514-78B2-EF09-6D6F1D82452B}"/>
              </a:ext>
            </a:extLst>
          </p:cNvPr>
          <p:cNvSpPr/>
          <p:nvPr/>
        </p:nvSpPr>
        <p:spPr>
          <a:xfrm>
            <a:off x="3620226" y="232237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تزداد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C6EAF8-A6D0-8A2D-B78F-3AD281126A9F}"/>
              </a:ext>
            </a:extLst>
          </p:cNvPr>
          <p:cNvSpPr/>
          <p:nvPr/>
        </p:nvSpPr>
        <p:spPr>
          <a:xfrm>
            <a:off x="1017418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5D66AB20-801D-70DA-50D4-51AA1D6940B1}"/>
              </a:ext>
            </a:extLst>
          </p:cNvPr>
          <p:cNvSpPr/>
          <p:nvPr/>
        </p:nvSpPr>
        <p:spPr>
          <a:xfrm>
            <a:off x="362022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تبقى كما هي</a:t>
            </a:r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C73CED52-A386-6C14-C857-52F5AD90F834}"/>
              </a:ext>
            </a:extLst>
          </p:cNvPr>
          <p:cNvSpPr/>
          <p:nvPr/>
        </p:nvSpPr>
        <p:spPr>
          <a:xfrm>
            <a:off x="2820978" y="524409"/>
            <a:ext cx="618682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إذا زاد حجم الخلية , فماذا يحدث لنسبة مساحة سطحها ؟</a:t>
            </a:r>
          </a:p>
        </p:txBody>
      </p:sp>
      <p:pic>
        <p:nvPicPr>
          <p:cNvPr id="4" name="Picture 18" descr="Energy Appraiser Certification- Exam Icon - NIA">
            <a:extLst>
              <a:ext uri="{FF2B5EF4-FFF2-40B4-BE49-F238E27FC236}">
                <a16:creationId xmlns:a16="http://schemas.microsoft.com/office/drawing/2014/main" id="{87A04D5A-F769-4825-44CF-33AF4D996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llection of torn paper sheets Free Vector">
            <a:extLst>
              <a:ext uri="{FF2B5EF4-FFF2-40B4-BE49-F238E27FC236}">
                <a16:creationId xmlns:a16="http://schemas.microsoft.com/office/drawing/2014/main" id="{5552A482-6919-8E4B-AF0D-D12DF3321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9" t="19688" r="2963" b="34421"/>
          <a:stretch/>
        </p:blipFill>
        <p:spPr bwMode="auto">
          <a:xfrm rot="328452">
            <a:off x="8587045" y="2438974"/>
            <a:ext cx="3084957" cy="2731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ABAE665-DB32-A5FE-041D-6A45C0899957}"/>
              </a:ext>
            </a:extLst>
          </p:cNvPr>
          <p:cNvSpPr/>
          <p:nvPr/>
        </p:nvSpPr>
        <p:spPr>
          <a:xfrm rot="365043">
            <a:off x="8452976" y="2828558"/>
            <a:ext cx="3242129" cy="206210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كلما نمت الخلية وزاد حجمها فإن </a:t>
            </a:r>
          </a:p>
          <a:p>
            <a:pPr algn="ctr"/>
            <a:r>
              <a:rPr lang="ar-SA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نسبة مساحة سطح الخلية لحجمها تقل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2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CF86E-2122-335C-A9A1-2ABCE1395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صحيح">
            <a:extLst>
              <a:ext uri="{FF2B5EF4-FFF2-40B4-BE49-F238E27FC236}">
                <a16:creationId xmlns:a16="http://schemas.microsoft.com/office/drawing/2014/main" id="{8DAE7BB9-8406-5C86-1842-32DB598BA87E}"/>
              </a:ext>
            </a:extLst>
          </p:cNvPr>
          <p:cNvSpPr/>
          <p:nvPr/>
        </p:nvSpPr>
        <p:spPr>
          <a:xfrm>
            <a:off x="3620226" y="33203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الحفاظ على بقائها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37090D02-EF83-88B9-14A3-58973203F4A7}"/>
              </a:ext>
            </a:extLst>
          </p:cNvPr>
          <p:cNvSpPr/>
          <p:nvPr/>
        </p:nvSpPr>
        <p:spPr>
          <a:xfrm>
            <a:off x="3620226" y="43511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بطء انقسامها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EC2F1601-9532-CDD9-CA7F-C74E221972B1}"/>
              </a:ext>
            </a:extLst>
          </p:cNvPr>
          <p:cNvSpPr/>
          <p:nvPr/>
        </p:nvSpPr>
        <p:spPr>
          <a:xfrm>
            <a:off x="3620226" y="232237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سهولة حركتها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E5E773-18BB-3408-DA41-7830CA5A7DB1}"/>
              </a:ext>
            </a:extLst>
          </p:cNvPr>
          <p:cNvSpPr/>
          <p:nvPr/>
        </p:nvSpPr>
        <p:spPr>
          <a:xfrm>
            <a:off x="1017418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4ED7F8C8-6249-F60E-9669-E6439C602431}"/>
              </a:ext>
            </a:extLst>
          </p:cNvPr>
          <p:cNvSpPr/>
          <p:nvPr/>
        </p:nvSpPr>
        <p:spPr>
          <a:xfrm>
            <a:off x="362022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صعوبة التخلص من فضلاتها</a:t>
            </a:r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908ECDDC-7BCA-105F-2C7D-89E1BABFE3BB}"/>
              </a:ext>
            </a:extLst>
          </p:cNvPr>
          <p:cNvSpPr/>
          <p:nvPr/>
        </p:nvSpPr>
        <p:spPr>
          <a:xfrm>
            <a:off x="2820978" y="524409"/>
            <a:ext cx="618682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تكمن أهمية صغر حجم الخلية في ...</a:t>
            </a:r>
          </a:p>
        </p:txBody>
      </p:sp>
      <p:pic>
        <p:nvPicPr>
          <p:cNvPr id="4" name="Picture 18" descr="Energy Appraiser Certification- Exam Icon - NIA">
            <a:extLst>
              <a:ext uri="{FF2B5EF4-FFF2-40B4-BE49-F238E27FC236}">
                <a16:creationId xmlns:a16="http://schemas.microsoft.com/office/drawing/2014/main" id="{9A1E08FC-1919-FA97-C2FC-E236F07E3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5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A6EC-FE85-B576-A799-9FD471A17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E6A381-D68A-34C2-9B25-5A5976FD24F3}"/>
              </a:ext>
            </a:extLst>
          </p:cNvPr>
          <p:cNvSpPr/>
          <p:nvPr/>
        </p:nvSpPr>
        <p:spPr>
          <a:xfrm>
            <a:off x="1017418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125CC2BA-36C9-328C-7448-0F9A351550F0}"/>
              </a:ext>
            </a:extLst>
          </p:cNvPr>
          <p:cNvSpPr/>
          <p:nvPr/>
        </p:nvSpPr>
        <p:spPr>
          <a:xfrm>
            <a:off x="3002588" y="727609"/>
            <a:ext cx="618682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الخلايا التالية تقوم بالتخلص من فضلاتها بشكل أسرع ؟</a:t>
            </a:r>
          </a:p>
        </p:txBody>
      </p:sp>
      <p:pic>
        <p:nvPicPr>
          <p:cNvPr id="4" name="Picture 18" descr="Energy Appraiser Certification- Exam Icon - NIA">
            <a:extLst>
              <a:ext uri="{FF2B5EF4-FFF2-40B4-BE49-F238E27FC236}">
                <a16:creationId xmlns:a16="http://schemas.microsoft.com/office/drawing/2014/main" id="{16F0A600-DB16-A8AB-84B3-378ABCF8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A122D9D-BEB1-F039-CD78-1950F3C25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898" y="2718664"/>
            <a:ext cx="4626204" cy="2538271"/>
          </a:xfrm>
          <a:prstGeom prst="rect">
            <a:avLst/>
          </a:prstGeom>
        </p:spPr>
      </p:pic>
      <p:pic>
        <p:nvPicPr>
          <p:cNvPr id="3" name="رسم 2" descr="شارة علامة 1">
            <a:extLst>
              <a:ext uri="{FF2B5EF4-FFF2-40B4-BE49-F238E27FC236}">
                <a16:creationId xmlns:a16="http://schemas.microsoft.com/office/drawing/2014/main" id="{42DC6E5C-06FD-8951-85B3-C06978484F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04505" y="2912376"/>
            <a:ext cx="695504" cy="6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5136</TotalTime>
  <Words>601</Words>
  <Application>Microsoft Office PowerPoint</Application>
  <PresentationFormat>شاشة عريضة</PresentationFormat>
  <Paragraphs>135</Paragraphs>
  <Slides>27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3" baseType="lpstr">
      <vt:lpstr>AlHor</vt:lpstr>
      <vt:lpstr>Arial</vt:lpstr>
      <vt:lpstr>Calibri</vt:lpstr>
      <vt:lpstr>Calibri Light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تحصيلي أحياء 3</dc:title>
  <dc:creator>أسماء الباحسين</dc:creator>
  <cp:lastModifiedBy>أسماء الباحسين</cp:lastModifiedBy>
  <cp:revision>60</cp:revision>
  <dcterms:created xsi:type="dcterms:W3CDTF">2020-10-07T07:23:27Z</dcterms:created>
  <dcterms:modified xsi:type="dcterms:W3CDTF">2025-04-20T19:47:02Z</dcterms:modified>
</cp:coreProperties>
</file>