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65" r:id="rId2"/>
    <p:sldId id="259" r:id="rId3"/>
    <p:sldId id="262" r:id="rId4"/>
    <p:sldId id="264" r:id="rId5"/>
    <p:sldId id="266" r:id="rId6"/>
    <p:sldId id="267" r:id="rId7"/>
    <p:sldId id="268" r:id="rId8"/>
    <p:sldId id="269" r:id="rId9"/>
    <p:sldId id="271" r:id="rId10"/>
    <p:sldId id="270" r:id="rId11"/>
    <p:sldId id="272" r:id="rId12"/>
    <p:sldId id="286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1" r:id="rId21"/>
    <p:sldId id="280" r:id="rId22"/>
    <p:sldId id="283" r:id="rId23"/>
    <p:sldId id="284" r:id="rId24"/>
    <p:sldId id="285" r:id="rId25"/>
    <p:sldId id="282" r:id="rId26"/>
  </p:sldIdLst>
  <p:sldSz cx="12192000" cy="6858000"/>
  <p:notesSz cx="6858000" cy="9144000"/>
  <p:defaultTextStyle>
    <a:defPPr>
      <a:defRPr lang="ar-S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FFE5"/>
    <a:srgbClr val="E2F0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2938" autoAdjust="0"/>
  </p:normalViewPr>
  <p:slideViewPr>
    <p:cSldViewPr snapToGrid="0">
      <p:cViewPr varScale="1">
        <p:scale>
          <a:sx n="63" d="100"/>
          <a:sy n="63" d="100"/>
        </p:scale>
        <p:origin x="80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020A9E6F-B3B5-4E4C-9D72-A82B8B36D3DC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B373AC65-0FDB-41FD-95CE-19338C534D0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55660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CAF3A-13C2-473E-9C97-8CCEB0D610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E68806-C18B-4AE7-8A80-9B567425B5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471C8E-C1BD-4423-B421-C57ED3048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1AFF58-3381-4820-A0F1-1ADE468F7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75B7A9-A957-4EFA-BC11-FE5E4C3E1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32884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0B05E-40DE-4CCC-A4A5-985109A08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2CF5B5-075C-4E9D-A6BD-1BD661D1E9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DCF4F0-BB7B-42A0-8761-DB644C11E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3CA4F4-E1CE-4A21-9BB8-253BE76F7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7B9BFB-294B-4D2A-8E61-C0714B276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87441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09702E-B69F-4CDB-B8AB-5769144A56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0934CC-46A2-4B95-89F7-D1B69BDE91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366C9E-708A-4CD6-B488-DC350E45E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39DE9B-C9D7-4117-920B-F9350F7D4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F58496-9955-48A9-8072-11DBD1B2B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10355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F1D7DB-CF7E-413F-A5B4-55CA69E73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7C160-E943-4C02-BDE4-36683E988E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2B8560-DA7C-4738-9AF0-B1BBDE80F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DFE99-BD2E-4742-8BF6-5A77FFE61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3C1D1-E231-4AF7-9A79-EEAA8F4B3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91230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488B1B-57F3-42C6-8129-6FE9F14E8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F6B7E6-1673-44FE-9E84-B464EE45D5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7DB078-BCE0-4E1D-BDF9-01FF5C25B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90EE7B-F749-411A-9FBB-869B5DE95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6F053C-7F9C-4792-AA62-E209BA4EF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62376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59361-14E4-44CD-B97D-A3A4A899F1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68C981-3A26-4491-AB7A-4053E456B1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04FB9C-5449-4961-BDE1-8AFD148845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2F3722-90C1-4FBA-B473-4A4038068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D06524-0434-4AD1-8D91-6EAE70601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99D980-44CF-4154-894A-FA1EA4FC6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85129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0943B-14AC-4EFA-934F-FB1ABADB0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3A7C18-5C7B-458F-A26D-9BDD5B4D51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153FBD-06AF-45F5-985D-32A1F84085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3627BE-08BE-4F4F-B8CD-1CBF996336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F445A3-351F-4BF9-9ADC-77753982A6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B227814-7BF8-4B91-A8EE-F05A7A384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B1EF63-131B-454D-91D2-C38D57BA6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BCDA8E-DB64-4700-A199-6C6159D2B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77456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9002C-E770-4336-8E72-73530E537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CD5EF2-5623-4EAA-BA85-C92084383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95760D-8312-4780-B1F1-151B78543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8D100C-C7AA-40FA-A28A-77A96E14A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86511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DDE93A-A56A-4D32-A79A-8E6E48120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63C6C9-E705-4D03-9583-11E633E77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17DA7D-B4C6-4883-B7A1-9CD7C6B5B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80707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018C08-8482-4ECB-9F1A-3E03FA255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835E59-292A-4EF6-A1B8-D314D1317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5378D6-5E00-405B-A2CC-9676F9C43D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9E13D1-C7EB-4963-883F-C2F630552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4669A4-906C-4AA8-B27E-D0C2578BA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B4ED12-046D-4695-9AB6-965684811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51642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1BECD-D52B-49E7-8BE7-67316A425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CCB8122-11E5-440C-AD1F-A448966E39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4EA1C9-4B27-42DC-A990-3944CF1A52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652A61-8579-466D-A05C-2E647979F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929027-F23A-420F-8940-BF0F0667D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0BE5A3-4903-42D4-85AB-BF0AE5916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3479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E7F258-8C2C-468D-8DFA-233EA2075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D43C4D-0149-4409-A658-73BF98B8AF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7B60A6-E092-4F2C-83C1-8667816EBD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147F76-E74E-41CC-8B0E-F1297F2295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F5A4F1-9C32-4C14-9B19-35016D84D6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85903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gif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eg"/><Relationship Id="rId4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9E653-F539-4FED-B807-237ABAF0529B}"/>
              </a:ext>
            </a:extLst>
          </p:cNvPr>
          <p:cNvSpPr txBox="1">
            <a:spLocks/>
          </p:cNvSpPr>
          <p:nvPr/>
        </p:nvSpPr>
        <p:spPr>
          <a:xfrm>
            <a:off x="813816" y="438912"/>
            <a:ext cx="10564368" cy="27432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50000"/>
              </a:lnSpc>
            </a:pPr>
            <a:r>
              <a:rPr lang="ar-SA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تدريبات تحصيلي </a:t>
            </a:r>
            <a:r>
              <a:rPr lang="ar-SA" sz="6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مادة أحياء2-2</a:t>
            </a:r>
            <a:endParaRPr lang="ar-SA" sz="6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>
              <a:lnSpc>
                <a:spcPct val="100000"/>
              </a:lnSpc>
            </a:pPr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( الفصل 1 و 2 )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</a:t>
            </a:r>
            <a:endParaRPr lang="ar-SA" sz="1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>
              <a:lnSpc>
                <a:spcPct val="150000"/>
              </a:lnSpc>
            </a:pPr>
            <a:r>
              <a:rPr lang="ar-SA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أ / أسماء الباحسين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 descr="Biology - Things We Don't Know">
            <a:extLst>
              <a:ext uri="{FF2B5EF4-FFF2-40B4-BE49-F238E27FC236}">
                <a16:creationId xmlns:a16="http://schemas.microsoft.com/office/drawing/2014/main" id="{4EACA2B2-CC2F-4FA2-B06E-08EDB4DAD9F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062" b="10534"/>
          <a:stretch/>
        </p:blipFill>
        <p:spPr bwMode="auto">
          <a:xfrm>
            <a:off x="2103120" y="3429000"/>
            <a:ext cx="7985760" cy="3090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Biology icon">
            <a:extLst>
              <a:ext uri="{FF2B5EF4-FFF2-40B4-BE49-F238E27FC236}">
                <a16:creationId xmlns:a16="http://schemas.microsoft.com/office/drawing/2014/main" id="{16720585-EE5B-4B6D-9253-1C81569B6E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848" y="2214372"/>
            <a:ext cx="1935480" cy="1935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Cell, science, biology, research icon">
            <a:extLst>
              <a:ext uri="{FF2B5EF4-FFF2-40B4-BE49-F238E27FC236}">
                <a16:creationId xmlns:a16="http://schemas.microsoft.com/office/drawing/2014/main" id="{46A34C71-4D46-4140-A689-3C09DCC6B4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8672" y="2337816"/>
            <a:ext cx="1935480" cy="1935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6" name="Picture 18" descr="Energy Appraiser Certification- Exam Icon - NIA">
            <a:extLst>
              <a:ext uri="{FF2B5EF4-FFF2-40B4-BE49-F238E27FC236}">
                <a16:creationId xmlns:a16="http://schemas.microsoft.com/office/drawing/2014/main" id="{BA3599C3-4E0D-4432-9085-5066252EA4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5D1C6C1-9562-4D47-AFE9-FCADB5C7175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8338" y="4750880"/>
            <a:ext cx="1428750" cy="1581912"/>
          </a:xfrm>
          <a:prstGeom prst="rect">
            <a:avLst/>
          </a:prstGeom>
        </p:spPr>
      </p:pic>
      <p:pic>
        <p:nvPicPr>
          <p:cNvPr id="1026" name="Picture 2" descr="صور شعار وزارة التعليم 1441 - موقع المحيط">
            <a:extLst>
              <a:ext uri="{FF2B5EF4-FFF2-40B4-BE49-F238E27FC236}">
                <a16:creationId xmlns:a16="http://schemas.microsoft.com/office/drawing/2014/main" id="{C31E54AC-9822-4EB5-8070-14E0FBB87FE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67" t="11111" r="14876" b="19013"/>
          <a:stretch/>
        </p:blipFill>
        <p:spPr bwMode="auto">
          <a:xfrm>
            <a:off x="863936" y="488112"/>
            <a:ext cx="1413258" cy="97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55138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064924" y="581658"/>
            <a:ext cx="6708370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 العضلات التي تصنف على أنها عضلات إرادية في الشكل المجاور 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4275960" y="219891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4275960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4275960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816968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4275960" y="525915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 + B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D3561A8D-5369-45AC-854C-A127B40F31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624" y="475969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ما العضلات التي تصنف على انها عضلات ارادية في الشكل اعلاه - حلول مناهجي">
            <a:extLst>
              <a:ext uri="{FF2B5EF4-FFF2-40B4-BE49-F238E27FC236}">
                <a16:creationId xmlns:a16="http://schemas.microsoft.com/office/drawing/2014/main" id="{97AA245E-8FB3-4EEB-9399-E049791866C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92" t="9467" r="6369" b="41093"/>
          <a:stretch/>
        </p:blipFill>
        <p:spPr bwMode="auto">
          <a:xfrm>
            <a:off x="371498" y="2352543"/>
            <a:ext cx="3386667" cy="1926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1193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2429988" y="605734"/>
            <a:ext cx="7332024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نسيج ضام صلب يربط بين العضلات و العظام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الأوتار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الغضاريف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الأربطة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المفاصل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D18DB308-CED2-46F5-8590-AA12D63E91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6473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2429988" y="605734"/>
            <a:ext cx="7332024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نسيج ضام صلب يربط العظام بعضها مع بعض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231300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الأربطة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الغضاريف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329456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الأوتار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المفاصل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D18DB308-CED2-46F5-8590-AA12D63E91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8938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2044346" y="591976"/>
            <a:ext cx="8103307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أي مما يلي مسؤول عن تكوين خلايا الدم الحمراء 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219891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الجهاز الهيكلي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الجهاز العصبي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الجهاز </a:t>
            </a:r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الليمفي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525915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الجهاز العضلي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5AC3CE4D-550B-4FD3-8756-1FA7E29AC7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8899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1964265" y="605734"/>
            <a:ext cx="8127891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لمشاهدة خيوط الأكتين و الميوسين , نعمل قطاع في نسيج من عضلات </a:t>
            </a:r>
            <a:r>
              <a:rPr lang="ar-SA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53207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الذراع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الرحم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المثانة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المعدة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C6472750-2C4E-4A40-B1C9-A19C990093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3011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2103120" y="591976"/>
            <a:ext cx="7436503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 نوع العضلات في المعدة عند الإنسان 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219891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ملساء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هيكلية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قلبية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525915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إرادية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6101B866-0F45-47E4-AF8F-D8EA4CAA6F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9463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2758866" y="478065"/>
            <a:ext cx="6674267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وجود الغلاف </a:t>
            </a:r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المليني</a:t>
            </a:r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في الخلية العصبية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285066" y="3268053"/>
            <a:ext cx="5238447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يزيد سرعة السيال العصبي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285067" y="4294413"/>
            <a:ext cx="5238447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يزيد من الإحساس بالألم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285067" y="2241693"/>
            <a:ext cx="5238447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يقلل سرعة السيال العصبي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87094" y="6014347"/>
            <a:ext cx="111703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285067" y="5275973"/>
            <a:ext cx="5238447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يقلل من الألم الحاد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8055EDF6-A700-4E08-B54F-3534DE20C8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544" y="4750880"/>
            <a:ext cx="1904576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7993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2057454" y="599735"/>
            <a:ext cx="8077091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أي مما يلي مسؤول عن إبعاد اليد سريعاً عند وضعها على كوب شاي ساخن 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الحبل الشوكي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المخ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القنطرة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المخيخ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EA3CCFE1-2D52-489C-8FBD-6B5CDF5DD1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915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2103120" y="548317"/>
            <a:ext cx="7840024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أقل </a:t>
            </a:r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منبة</a:t>
            </a:r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تحتاج إليه الخلية العصبية لتكوين السيال العصبي يسمى </a:t>
            </a:r>
            <a:r>
              <a:rPr lang="ar-SA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4286840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عتبة </a:t>
            </a:r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التنبية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326426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جهد الفعل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التشابك العصبي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رد الفعل المنعكس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5E15E35B-E1A5-4054-BE99-4FB47D50A5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1762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2103120" y="506812"/>
            <a:ext cx="7792103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فقدان الذاكرة يكون سببه حدوث خلل في </a:t>
            </a:r>
            <a:r>
              <a:rPr lang="ar-SA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219891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المخ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الحبل الشوكي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المخيخ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525915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النخاع المستطيل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D68CB4F2-3B1A-4BF6-ADD5-FA0B3C4262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2151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80697" y="506812"/>
            <a:ext cx="5830606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أي مما يأتي يتضمن نوع المفاصل في الصورة المجاورة 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219891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المرفق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الجمجمة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الكتف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525915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الورك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7A6FEAB6-2C0D-4D58-A589-00F02DA735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المبادئ الميكانيكية الأولية لدراسة الحركة">
            <a:extLst>
              <a:ext uri="{FF2B5EF4-FFF2-40B4-BE49-F238E27FC236}">
                <a16:creationId xmlns:a16="http://schemas.microsoft.com/office/drawing/2014/main" id="{4EE3AF6B-CAB9-4045-ABAB-957D1B336D5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03" t="20494" r="51780" b="57769"/>
          <a:stretch/>
        </p:blipFill>
        <p:spPr bwMode="auto">
          <a:xfrm rot="2138788">
            <a:off x="809721" y="1866632"/>
            <a:ext cx="1901334" cy="2225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8491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2311454" y="605734"/>
            <a:ext cx="7569091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الجزء المسؤول عن </a:t>
            </a:r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الإتزان</a:t>
            </a:r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بالجسم </a:t>
            </a:r>
            <a:r>
              <a:rPr lang="ar-SA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المخيخ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القنطرة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المخ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النخاع المستطيل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AF47268D-4582-484D-AACB-B485B7A67A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7720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2709333" y="591976"/>
            <a:ext cx="6420503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 الذي يعد من خصائص الجهاز العصبي </a:t>
            </a:r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السمبثاوي</a:t>
            </a:r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219891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يوسع القصبات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يبطئ نبض القلب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يحفز الهضم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391052" y="5259154"/>
            <a:ext cx="5342164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يحول الجلوكوز إلى الجلايكوجين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F325D185-0FDA-41CB-9B18-A4D16BB548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812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1964265" y="605734"/>
            <a:ext cx="8127891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 الجهاز الذي تسيطر عليه منطقة تحت المهاد في الدماغ 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53207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الذاتي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الحسي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الإرادي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الطرفي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C6472750-2C4E-4A40-B1C9-A19C990093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1331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2709333" y="591976"/>
            <a:ext cx="6420503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 الذي يقلل نشاط الدماغ 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219891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الكحول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النيكوتين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الكوكايين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5259154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الأدرينالين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F325D185-0FDA-41CB-9B18-A4D16BB548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1723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1615327" y="605734"/>
            <a:ext cx="9339902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إذا كان هناك شخص يعاني من الاكتئاب , فما العلاج الذي ينصح به لمعالجة الخلية العصبية قبل التشابكية 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454388" y="3268053"/>
            <a:ext cx="5661781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علاج يخفض من امتصاص الدوبامين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454388" y="4294413"/>
            <a:ext cx="5661781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علاج يقلل من مستقبلات الدوبامين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454388" y="2241693"/>
            <a:ext cx="5661781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علاج يزيد إنتاج الدوبامين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1091333" y="6009950"/>
            <a:ext cx="810905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454388" y="5275973"/>
            <a:ext cx="5661781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علاج يزيد سرعة الدوبامين</a:t>
            </a:r>
          </a:p>
        </p:txBody>
      </p:sp>
      <p:pic>
        <p:nvPicPr>
          <p:cNvPr id="9" name="Picture 18" descr="Energy Appraiser Certification- Exam Icon - NIA">
            <a:extLst>
              <a:ext uri="{FF2B5EF4-FFF2-40B4-BE49-F238E27FC236}">
                <a16:creationId xmlns:a16="http://schemas.microsoft.com/office/drawing/2014/main" id="{77E4FDA2-3216-4267-854C-E86FF9F47E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966" y="4826374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حل أسئلة الفصل الخامس – الجهاز العصبي. - العلم نور">
            <a:extLst>
              <a:ext uri="{FF2B5EF4-FFF2-40B4-BE49-F238E27FC236}">
                <a16:creationId xmlns:a16="http://schemas.microsoft.com/office/drawing/2014/main" id="{47576723-3783-4C25-B3E5-53D60FFD44C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37" t="3874" r="12135"/>
          <a:stretch/>
        </p:blipFill>
        <p:spPr bwMode="auto">
          <a:xfrm>
            <a:off x="237069" y="2165493"/>
            <a:ext cx="2963332" cy="24207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394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1911AE3-6451-40B5-AE04-3122D5BFE407}"/>
              </a:ext>
            </a:extLst>
          </p:cNvPr>
          <p:cNvSpPr txBox="1"/>
          <p:nvPr/>
        </p:nvSpPr>
        <p:spPr>
          <a:xfrm>
            <a:off x="2414016" y="2286000"/>
            <a:ext cx="7673896" cy="70788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انتهت الأسئلة .. مع تمنياتي للجميع بالتوفيق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287B000-0369-404E-98BC-1FF2491AC3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2374" y="3666744"/>
            <a:ext cx="1035388" cy="1905622"/>
          </a:xfrm>
          <a:prstGeom prst="rect">
            <a:avLst/>
          </a:prstGeom>
        </p:spPr>
      </p:pic>
      <p:pic>
        <p:nvPicPr>
          <p:cNvPr id="5" name="Picture 2" descr="صور شعار وزارة التعليم 1441 - موقع المحيط">
            <a:extLst>
              <a:ext uri="{FF2B5EF4-FFF2-40B4-BE49-F238E27FC236}">
                <a16:creationId xmlns:a16="http://schemas.microsoft.com/office/drawing/2014/main" id="{7866E97E-1C45-46CB-8847-EEBB28E42CB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67" t="11111" r="14876" b="19013"/>
          <a:stretch/>
        </p:blipFill>
        <p:spPr bwMode="auto">
          <a:xfrm>
            <a:off x="5220071" y="195989"/>
            <a:ext cx="1756462" cy="1209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EC48CB79-D559-4357-8E8A-3A47D39EF1A3}"/>
              </a:ext>
            </a:extLst>
          </p:cNvPr>
          <p:cNvSpPr txBox="1"/>
          <p:nvPr/>
        </p:nvSpPr>
        <p:spPr>
          <a:xfrm>
            <a:off x="8663485" y="858046"/>
            <a:ext cx="241091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متوسطة و ثانوية </a:t>
            </a:r>
            <a:r>
              <a:rPr lang="ar-SA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الداهنة</a:t>
            </a:r>
            <a:endParaRPr lang="ar-SA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4616D85-E62F-4DDE-8CE7-7D940D5D73CB}"/>
              </a:ext>
            </a:extLst>
          </p:cNvPr>
          <p:cNvSpPr txBox="1"/>
          <p:nvPr/>
        </p:nvSpPr>
        <p:spPr>
          <a:xfrm>
            <a:off x="8882454" y="340702"/>
            <a:ext cx="241091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إدارة التعليم بشقراء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24DEB5D5-817C-4FAA-B352-04523ABEA055}"/>
              </a:ext>
            </a:extLst>
          </p:cNvPr>
          <p:cNvSpPr txBox="1"/>
          <p:nvPr/>
        </p:nvSpPr>
        <p:spPr>
          <a:xfrm>
            <a:off x="891083" y="5954980"/>
            <a:ext cx="241091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 / أسماء الباحسين</a:t>
            </a:r>
          </a:p>
        </p:txBody>
      </p:sp>
    </p:spTree>
    <p:extLst>
      <p:ext uri="{BB962C8B-B14F-4D97-AF65-F5344CB8AC3E}">
        <p14:creationId xmlns:p14="http://schemas.microsoft.com/office/powerpoint/2010/main" val="656287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467209" y="427265"/>
            <a:ext cx="5524282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أي مما يأتي لا يعد وظيفة للعظم 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إنتاج فيتامين د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الدعم الداخلي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حماية الأعضاء الداخلية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تخزين الكالسيوم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64142C4D-568A-4020-BE6B-683AD73062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7525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442487" y="492577"/>
            <a:ext cx="5938580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 خصائص الجزء المشار إليه 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4001970" y="5375381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يحوي نخاعاً عظمياً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4001970" y="2266660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لا يحوي خلايا حية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2201064" y="4343897"/>
            <a:ext cx="8386027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يعد النوع الوحيد من النسيج العظمي في العظام الطويلة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489148" y="6120488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2">
            <a:extLst>
              <a:ext uri="{FF2B5EF4-FFF2-40B4-BE49-F238E27FC236}">
                <a16:creationId xmlns:a16="http://schemas.microsoft.com/office/drawing/2014/main" id="{176DB7FA-501C-441A-8BAA-74D3969E9099}"/>
              </a:ext>
            </a:extLst>
          </p:cNvPr>
          <p:cNvSpPr/>
          <p:nvPr/>
        </p:nvSpPr>
        <p:spPr>
          <a:xfrm>
            <a:off x="4001970" y="3342288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يتكون من وحدات </a:t>
            </a:r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هافرس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5B4078C5-BA11-4005-BC18-F977079483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الجهاز الهيكلي Flashcards - Questions and Answers | Quizlet">
            <a:extLst>
              <a:ext uri="{FF2B5EF4-FFF2-40B4-BE49-F238E27FC236}">
                <a16:creationId xmlns:a16="http://schemas.microsoft.com/office/drawing/2014/main" id="{D6984353-B98C-40D7-A0D7-429459831CF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9" r="52916" b="63914"/>
          <a:stretch/>
        </p:blipFill>
        <p:spPr bwMode="auto">
          <a:xfrm rot="5400000">
            <a:off x="642480" y="1892163"/>
            <a:ext cx="2167468" cy="1668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مستطيل: زوايا مستديرة 2">
            <a:extLst>
              <a:ext uri="{FF2B5EF4-FFF2-40B4-BE49-F238E27FC236}">
                <a16:creationId xmlns:a16="http://schemas.microsoft.com/office/drawing/2014/main" id="{A2E761D5-7D0F-4A7B-B12E-94C2CD14F630}"/>
              </a:ext>
            </a:extLst>
          </p:cNvPr>
          <p:cNvSpPr/>
          <p:nvPr/>
        </p:nvSpPr>
        <p:spPr>
          <a:xfrm>
            <a:off x="468777" y="3361749"/>
            <a:ext cx="914400" cy="9144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2" name="مستطيل: زوايا مستديرة 11">
            <a:extLst>
              <a:ext uri="{FF2B5EF4-FFF2-40B4-BE49-F238E27FC236}">
                <a16:creationId xmlns:a16="http://schemas.microsoft.com/office/drawing/2014/main" id="{B3304490-1826-4AFB-9AF0-8AE1F94B07BA}"/>
              </a:ext>
            </a:extLst>
          </p:cNvPr>
          <p:cNvSpPr/>
          <p:nvPr/>
        </p:nvSpPr>
        <p:spPr>
          <a:xfrm rot="20659197">
            <a:off x="605207" y="2094461"/>
            <a:ext cx="483744" cy="1371099"/>
          </a:xfrm>
          <a:prstGeom prst="roundRect">
            <a:avLst>
              <a:gd name="adj" fmla="val 185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5" name="مستطيل: زوايا مستديرة 14">
            <a:extLst>
              <a:ext uri="{FF2B5EF4-FFF2-40B4-BE49-F238E27FC236}">
                <a16:creationId xmlns:a16="http://schemas.microsoft.com/office/drawing/2014/main" id="{0A57A372-6F88-4A1C-8DF3-8B7055F06929}"/>
              </a:ext>
            </a:extLst>
          </p:cNvPr>
          <p:cNvSpPr/>
          <p:nvPr/>
        </p:nvSpPr>
        <p:spPr>
          <a:xfrm>
            <a:off x="1842286" y="3407107"/>
            <a:ext cx="914400" cy="9144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BC38881E-E831-4B9A-9F8D-7108F6A27CAD}"/>
              </a:ext>
            </a:extLst>
          </p:cNvPr>
          <p:cNvSpPr txBox="1"/>
          <p:nvPr/>
        </p:nvSpPr>
        <p:spPr>
          <a:xfrm>
            <a:off x="2201064" y="1231666"/>
            <a:ext cx="293670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؟</a:t>
            </a:r>
          </a:p>
        </p:txBody>
      </p:sp>
    </p:spTree>
    <p:extLst>
      <p:ext uri="{BB962C8B-B14F-4D97-AF65-F5344CB8AC3E}">
        <p14:creationId xmlns:p14="http://schemas.microsoft.com/office/powerpoint/2010/main" val="3092558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071338" y="605734"/>
            <a:ext cx="6316024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أي المصطلحات الآتية غير متطابقة 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الرسغ – المفصل المداري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الركبة – المفصل الرزي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الجمجمة – </a:t>
            </a:r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الدرزات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الكتف – المفصل الكروي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01049191-CB3B-4D25-AD57-1731E75401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0945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2525252" y="563019"/>
            <a:ext cx="7209227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تسمى الخلايا التي تتخلص من الأنسجة العظمية الهرمة بـ </a:t>
            </a:r>
            <a:r>
              <a:rPr lang="ar-SA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435232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العظمية الهادمة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2363771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العظمية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33617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العظمية البانية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489148" y="6120488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2">
            <a:extLst>
              <a:ext uri="{FF2B5EF4-FFF2-40B4-BE49-F238E27FC236}">
                <a16:creationId xmlns:a16="http://schemas.microsoft.com/office/drawing/2014/main" id="{176DB7FA-501C-441A-8BAA-74D3969E9099}"/>
              </a:ext>
            </a:extLst>
          </p:cNvPr>
          <p:cNvSpPr/>
          <p:nvPr/>
        </p:nvSpPr>
        <p:spPr>
          <a:xfrm>
            <a:off x="3935186" y="53491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العظمية الإنزيمية المحللة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8B5EFA00-E097-4AE3-AA71-D13DA0905D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9876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2514653" y="588801"/>
            <a:ext cx="7264291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أي مما يأتي لا يعد جزءاً من الهيكل المحوري 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عظم الورك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الأضلاع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الجمجمة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العمود الفقري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2A65FB96-AE40-40CE-8F62-8647CC50C9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6658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476353" y="746663"/>
            <a:ext cx="5505994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 الذي يحتاج إلى          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435232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انقباض العضلات و انبساطها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2363771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انبساط العضلات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33617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انقباض العضلات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489148" y="6120488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2">
            <a:extLst>
              <a:ext uri="{FF2B5EF4-FFF2-40B4-BE49-F238E27FC236}">
                <a16:creationId xmlns:a16="http://schemas.microsoft.com/office/drawing/2014/main" id="{176DB7FA-501C-441A-8BAA-74D3969E9099}"/>
              </a:ext>
            </a:extLst>
          </p:cNvPr>
          <p:cNvSpPr/>
          <p:nvPr/>
        </p:nvSpPr>
        <p:spPr>
          <a:xfrm>
            <a:off x="3420794" y="5359834"/>
            <a:ext cx="5649082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لا انقباض العضلات و لا انبساطها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7502F336-A5B2-4B31-8B10-E4C2EE1324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AD35FF22-4A5B-46C5-8731-4646F2719E4F}"/>
              </a:ext>
            </a:extLst>
          </p:cNvPr>
          <p:cNvSpPr txBox="1"/>
          <p:nvPr/>
        </p:nvSpPr>
        <p:spPr>
          <a:xfrm>
            <a:off x="4538134" y="1037698"/>
            <a:ext cx="981359" cy="70788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ATP</a:t>
            </a:r>
            <a:endParaRPr lang="ar-SA" sz="4000" dirty="0"/>
          </a:p>
        </p:txBody>
      </p:sp>
    </p:spTree>
    <p:extLst>
      <p:ext uri="{BB962C8B-B14F-4D97-AF65-F5344CB8AC3E}">
        <p14:creationId xmlns:p14="http://schemas.microsoft.com/office/powerpoint/2010/main" val="188553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2208415" y="506812"/>
            <a:ext cx="7775170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عندما يشير تقرير طبي بوجود كسر غير منتظم , متوقع أن تكون عظام </a:t>
            </a:r>
            <a:r>
              <a:rPr lang="ar-SA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219891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العمود الفقري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الساق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الجمجمة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525915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الرسغ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C44E0B52-7436-4EE0-8C66-5027FB90E9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9663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732</TotalTime>
  <Words>446</Words>
  <Application>Microsoft Office PowerPoint</Application>
  <PresentationFormat>شاشة عريضة</PresentationFormat>
  <Paragraphs>124</Paragraphs>
  <Slides>25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25</vt:i4>
      </vt:variant>
    </vt:vector>
  </HeadingPairs>
  <TitlesOfParts>
    <vt:vector size="29" baseType="lpstr">
      <vt:lpstr>Arial</vt:lpstr>
      <vt:lpstr>Calibri</vt:lpstr>
      <vt:lpstr>Calibri Light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مراجعة أسئلة التحصيلي لمادة علم البيئة</dc:title>
  <dc:creator>أسماء الباحسين</dc:creator>
  <cp:lastModifiedBy>أسماء الباحسين</cp:lastModifiedBy>
  <cp:revision>47</cp:revision>
  <dcterms:created xsi:type="dcterms:W3CDTF">2020-10-07T07:23:27Z</dcterms:created>
  <dcterms:modified xsi:type="dcterms:W3CDTF">2025-04-16T16:01:57Z</dcterms:modified>
</cp:coreProperties>
</file>